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</p:sldMasterIdLst>
  <p:notesMasterIdLst>
    <p:notesMasterId r:id="rId30"/>
  </p:notesMasterIdLst>
  <p:sldIdLst>
    <p:sldId id="256" r:id="rId4"/>
    <p:sldId id="511" r:id="rId5"/>
    <p:sldId id="522" r:id="rId6"/>
    <p:sldId id="546" r:id="rId7"/>
    <p:sldId id="587" r:id="rId8"/>
    <p:sldId id="523" r:id="rId9"/>
    <p:sldId id="556" r:id="rId10"/>
    <p:sldId id="524" r:id="rId11"/>
    <p:sldId id="548" r:id="rId12"/>
    <p:sldId id="525" r:id="rId13"/>
    <p:sldId id="591" r:id="rId14"/>
    <p:sldId id="589" r:id="rId15"/>
    <p:sldId id="588" r:id="rId16"/>
    <p:sldId id="540" r:id="rId17"/>
    <p:sldId id="590" r:id="rId18"/>
    <p:sldId id="582" r:id="rId19"/>
    <p:sldId id="584" r:id="rId20"/>
    <p:sldId id="583" r:id="rId21"/>
    <p:sldId id="585" r:id="rId22"/>
    <p:sldId id="586" r:id="rId23"/>
    <p:sldId id="542" r:id="rId24"/>
    <p:sldId id="576" r:id="rId25"/>
    <p:sldId id="564" r:id="rId26"/>
    <p:sldId id="565" r:id="rId27"/>
    <p:sldId id="566" r:id="rId28"/>
    <p:sldId id="578" r:id="rId29"/>
  </p:sldIdLst>
  <p:sldSz cx="12192000" cy="6858000"/>
  <p:notesSz cx="6858000" cy="9144000"/>
  <p:embeddedFontLst>
    <p:embeddedFont>
      <p:font typeface="Core Sans C 45 Regular" panose="020B0603030302020204" charset="0"/>
      <p:regular r:id="rId34"/>
    </p:embeddedFont>
    <p:embeddedFont>
      <p:font typeface="Core Sans C 75 ExtraBold" panose="020B0603030302020204" charset="0"/>
      <p:bold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1"/>
    <a:srgbClr val="FFFFFF"/>
    <a:srgbClr val="F4F5F0"/>
    <a:srgbClr val="F0AC5B"/>
    <a:srgbClr val="FF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70E9B-48C2-46E3-B53E-8AA96C2C4F1F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4FAFC-E590-4541-BF2D-F4C33945ABE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8908" y="2272145"/>
            <a:ext cx="4849092" cy="1237818"/>
          </a:xfrm>
        </p:spPr>
        <p:txBody>
          <a:bodyPr anchor="b">
            <a:normAutofit/>
          </a:bodyPr>
          <a:lstStyle>
            <a:lvl1pPr algn="l">
              <a:defRPr sz="4000">
                <a:latin typeface="Geometr415 Blk BT" panose="020B0802020204020303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8908" y="3946164"/>
            <a:ext cx="4849091" cy="1237817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latin typeface="Geometria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Date: May 19, 2021   |   By: Sample Name</a:t>
            </a:r>
            <a:endParaRPr lang="en-IN" dirty="0"/>
          </a:p>
        </p:txBody>
      </p:sp>
      <p:sp>
        <p:nvSpPr>
          <p:cNvPr id="7" name="Rectangle: Rounded Corners 6"/>
          <p:cNvSpPr/>
          <p:nvPr userDrawn="1"/>
        </p:nvSpPr>
        <p:spPr>
          <a:xfrm>
            <a:off x="5818907" y="3677265"/>
            <a:ext cx="4849092" cy="12254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1"/>
          <a:stretch>
            <a:fillRect/>
          </a:stretch>
        </p:blipFill>
        <p:spPr>
          <a:xfrm>
            <a:off x="6890327" y="1170219"/>
            <a:ext cx="1922226" cy="10314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5" y="964033"/>
            <a:ext cx="5136971" cy="5091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23" y="1234188"/>
            <a:ext cx="1260821" cy="891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3932237" cy="1069975"/>
          </a:xfrm>
        </p:spPr>
        <p:txBody>
          <a:bodyPr anchor="b">
            <a:no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036"/>
            <a:ext cx="3932237" cy="352295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6612" y="2157908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854236"/>
            <a:ext cx="3932237" cy="1203163"/>
          </a:xfrm>
        </p:spPr>
        <p:txBody>
          <a:bodyPr anchor="b">
            <a:no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854237"/>
            <a:ext cx="6172200" cy="500681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5473"/>
            <a:ext cx="3932237" cy="350351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6612" y="21902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8908" y="2272145"/>
            <a:ext cx="4849092" cy="1237818"/>
          </a:xfrm>
        </p:spPr>
        <p:txBody>
          <a:bodyPr anchor="b">
            <a:normAutofit/>
          </a:bodyPr>
          <a:lstStyle>
            <a:lvl1pPr algn="l">
              <a:defRPr sz="4000">
                <a:latin typeface="Geometr415 Blk BT" panose="020B0802020204020303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8908" y="3946164"/>
            <a:ext cx="4849091" cy="1237817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latin typeface="Geometria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Date: May 19, 2021   |   By: Sample Name</a:t>
            </a:r>
            <a:endParaRPr lang="en-IN" dirty="0"/>
          </a:p>
        </p:txBody>
      </p:sp>
      <p:sp>
        <p:nvSpPr>
          <p:cNvPr id="7" name="Rectangle: Rounded Corners 6"/>
          <p:cNvSpPr/>
          <p:nvPr userDrawn="1"/>
        </p:nvSpPr>
        <p:spPr>
          <a:xfrm>
            <a:off x="5818907" y="3677265"/>
            <a:ext cx="4849092" cy="12254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1"/>
          <a:stretch>
            <a:fillRect/>
          </a:stretch>
        </p:blipFill>
        <p:spPr>
          <a:xfrm>
            <a:off x="6890327" y="1170219"/>
            <a:ext cx="1922226" cy="10314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5" y="964033"/>
            <a:ext cx="5136971" cy="5091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23" y="1234188"/>
            <a:ext cx="1260821" cy="891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8200" y="16140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18488" y="1408521"/>
            <a:ext cx="5257799" cy="117027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 GOES HERE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8488" y="3009035"/>
            <a:ext cx="5257800" cy="237374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1318489" y="2750107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966530" y="1441870"/>
            <a:ext cx="3950853" cy="3974259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Oval 7"/>
          <p:cNvSpPr/>
          <p:nvPr userDrawn="1"/>
        </p:nvSpPr>
        <p:spPr>
          <a:xfrm>
            <a:off x="6856702" y="1342590"/>
            <a:ext cx="4191289" cy="419128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163304"/>
            <a:ext cx="6169314" cy="1261083"/>
          </a:xfrm>
        </p:spPr>
        <p:txBody>
          <a:bodyPr anchor="b">
            <a:norm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</a:t>
            </a:r>
            <a:br>
              <a:rPr lang="en-US" dirty="0"/>
            </a:br>
            <a:r>
              <a:rPr lang="en-US" dirty="0"/>
              <a:t>GOES HERE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19221"/>
            <a:ext cx="6169314" cy="14143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1850" y="2691896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 userDrawn="1"/>
        </p:nvSpPr>
        <p:spPr>
          <a:xfrm>
            <a:off x="773722" y="6129337"/>
            <a:ext cx="574573" cy="4681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44" y="6128850"/>
            <a:ext cx="662680" cy="468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163304"/>
            <a:ext cx="6169314" cy="1261083"/>
          </a:xfrm>
        </p:spPr>
        <p:txBody>
          <a:bodyPr anchor="b">
            <a:norm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</a:t>
            </a:r>
            <a:br>
              <a:rPr lang="en-US" dirty="0"/>
            </a:br>
            <a:r>
              <a:rPr lang="en-US" dirty="0"/>
              <a:t>GOES HERE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19221"/>
            <a:ext cx="6169314" cy="14143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1850" y="2691896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899564" y="207869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001</a:t>
            </a:r>
            <a:endParaRPr lang="en-US" dirty="0"/>
          </a:p>
          <a:p>
            <a:pPr lvl="0"/>
            <a:r>
              <a:rPr lang="en-US" dirty="0"/>
              <a:t>Text goes here…..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899564" y="338072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002</a:t>
            </a:r>
            <a:endParaRPr lang="en-US" dirty="0"/>
          </a:p>
          <a:p>
            <a:pPr lvl="0"/>
            <a:r>
              <a:rPr lang="en-US" dirty="0"/>
              <a:t>Text goes here…..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899564" y="468275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003</a:t>
            </a:r>
            <a:endParaRPr lang="en-US" dirty="0"/>
          </a:p>
          <a:p>
            <a:pPr lvl="0"/>
            <a:r>
              <a:rPr lang="en-US" dirty="0"/>
              <a:t>Text goes here…..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64387" y="5863234"/>
            <a:ext cx="574573" cy="468132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3" y="5862990"/>
            <a:ext cx="662680" cy="468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97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974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6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2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2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10" name="Rectangle: Rounded Corners 9"/>
          <p:cNvSpPr/>
          <p:nvPr userDrawn="1"/>
        </p:nvSpPr>
        <p:spPr>
          <a:xfrm>
            <a:off x="838200" y="16140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74624"/>
            <a:ext cx="5157787" cy="363538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Core Sans C 75 ExtraBold" panose="020B06030303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9856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45974"/>
            <a:ext cx="5183188" cy="401424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Core Sans C 75 ExtraBold" panose="020B06030303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9856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11" name="Rectangle: Rounded Corners 10"/>
          <p:cNvSpPr/>
          <p:nvPr userDrawn="1"/>
        </p:nvSpPr>
        <p:spPr>
          <a:xfrm>
            <a:off x="838200" y="16140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8200" y="16140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8" name="Rectangle: Rounded Corners 7"/>
          <p:cNvSpPr/>
          <p:nvPr userDrawn="1"/>
        </p:nvSpPr>
        <p:spPr>
          <a:xfrm>
            <a:off x="838200" y="16140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2" name="Rectangle 1"/>
          <p:cNvSpPr/>
          <p:nvPr userDrawn="1"/>
        </p:nvSpPr>
        <p:spPr>
          <a:xfrm>
            <a:off x="797168" y="6022885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07846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3932237" cy="1069975"/>
          </a:xfrm>
        </p:spPr>
        <p:txBody>
          <a:bodyPr anchor="b">
            <a:no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46036"/>
            <a:ext cx="3932237" cy="352295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6612" y="2157908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854236"/>
            <a:ext cx="3932237" cy="1203163"/>
          </a:xfrm>
        </p:spPr>
        <p:txBody>
          <a:bodyPr anchor="b">
            <a:no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854237"/>
            <a:ext cx="6172200" cy="500681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5473"/>
            <a:ext cx="3932237" cy="350351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6612" y="21902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18488" y="1408521"/>
            <a:ext cx="5257799" cy="117027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 GOES HERE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8488" y="3009035"/>
            <a:ext cx="5257800" cy="237374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1318489" y="2750107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966530" y="1441870"/>
            <a:ext cx="3950853" cy="3974259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Oval 7"/>
          <p:cNvSpPr/>
          <p:nvPr userDrawn="1"/>
        </p:nvSpPr>
        <p:spPr>
          <a:xfrm>
            <a:off x="6856702" y="1342590"/>
            <a:ext cx="4191289" cy="419128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163304"/>
            <a:ext cx="6169314" cy="1261083"/>
          </a:xfrm>
        </p:spPr>
        <p:txBody>
          <a:bodyPr anchor="b">
            <a:norm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</a:t>
            </a:r>
            <a:br>
              <a:rPr lang="en-US" dirty="0"/>
            </a:br>
            <a:r>
              <a:rPr lang="en-US" dirty="0"/>
              <a:t>GOES HERE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19221"/>
            <a:ext cx="6169314" cy="14143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1850" y="2691896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 userDrawn="1"/>
        </p:nvSpPr>
        <p:spPr>
          <a:xfrm>
            <a:off x="773722" y="6129337"/>
            <a:ext cx="574573" cy="4681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44" y="6128850"/>
            <a:ext cx="662680" cy="468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163304"/>
            <a:ext cx="6169314" cy="1261083"/>
          </a:xfrm>
        </p:spPr>
        <p:txBody>
          <a:bodyPr anchor="b">
            <a:norm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</a:t>
            </a:r>
            <a:br>
              <a:rPr lang="en-US" dirty="0"/>
            </a:br>
            <a:r>
              <a:rPr lang="en-US" dirty="0"/>
              <a:t>GOES HERE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19221"/>
            <a:ext cx="6169314" cy="14143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Rectangle: Rounded Corners 8"/>
          <p:cNvSpPr/>
          <p:nvPr userDrawn="1"/>
        </p:nvSpPr>
        <p:spPr>
          <a:xfrm>
            <a:off x="831850" y="2691896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899564" y="207869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001</a:t>
            </a:r>
            <a:endParaRPr lang="en-US" dirty="0"/>
          </a:p>
          <a:p>
            <a:pPr lvl="0"/>
            <a:r>
              <a:rPr lang="en-US" dirty="0"/>
              <a:t>Text goes here…..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899564" y="338072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002</a:t>
            </a:r>
            <a:endParaRPr lang="en-US" dirty="0"/>
          </a:p>
          <a:p>
            <a:pPr lvl="0"/>
            <a:r>
              <a:rPr lang="en-US" dirty="0"/>
              <a:t>Text goes here…..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899564" y="468275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003</a:t>
            </a:r>
            <a:endParaRPr lang="en-US" dirty="0"/>
          </a:p>
          <a:p>
            <a:pPr lvl="0"/>
            <a:r>
              <a:rPr lang="en-US" dirty="0"/>
              <a:t>Text goes here…..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64387" y="5863234"/>
            <a:ext cx="574573" cy="468132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3" y="5862990"/>
            <a:ext cx="662680" cy="468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97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974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6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2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2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10" name="Rectangle: Rounded Corners 9"/>
          <p:cNvSpPr/>
          <p:nvPr userDrawn="1"/>
        </p:nvSpPr>
        <p:spPr>
          <a:xfrm>
            <a:off x="838200" y="16140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74624"/>
            <a:ext cx="5157787" cy="363538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Core Sans C 75 ExtraBold" panose="020B06030303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9856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45974"/>
            <a:ext cx="5183188" cy="401424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Core Sans C 75 ExtraBold" panose="020B06030303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9856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11" name="Rectangle: Rounded Corners 10"/>
          <p:cNvSpPr/>
          <p:nvPr userDrawn="1"/>
        </p:nvSpPr>
        <p:spPr>
          <a:xfrm>
            <a:off x="838200" y="16140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8" name="Rectangle: Rounded Corners 7"/>
          <p:cNvSpPr/>
          <p:nvPr userDrawn="1"/>
        </p:nvSpPr>
        <p:spPr>
          <a:xfrm>
            <a:off x="838200" y="16140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4141"/>
              </a:gs>
              <a:gs pos="0">
                <a:srgbClr val="F0AC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 userDrawn="1"/>
        </p:nvSpPr>
        <p:spPr>
          <a:xfrm>
            <a:off x="797168" y="6028747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13708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2" name="Rectangle 1"/>
          <p:cNvSpPr/>
          <p:nvPr userDrawn="1"/>
        </p:nvSpPr>
        <p:spPr>
          <a:xfrm>
            <a:off x="797168" y="6022885"/>
            <a:ext cx="462589" cy="365125"/>
          </a:xfrm>
          <a:prstGeom prst="rect">
            <a:avLst/>
          </a:prstGeom>
          <a:solidFill>
            <a:srgbClr val="F5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" y="6007846"/>
            <a:ext cx="558859" cy="39520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982" y="6129337"/>
            <a:ext cx="568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re Sans C 45 Regular" panose="020B0603030302020204" pitchFamily="34" charset="0"/>
              </a:defRPr>
            </a:lvl1pPr>
          </a:lstStyle>
          <a:p>
            <a:fld id="{917C3962-B272-494B-9B95-87BC565E81C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ore Sans C 75 ExtraBold" panose="020B06030303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982" y="6129337"/>
            <a:ext cx="568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re Sans C 45 Regular" panose="020B0603030302020204" pitchFamily="34" charset="0"/>
              </a:defRPr>
            </a:lvl1pPr>
          </a:lstStyle>
          <a:p>
            <a:fld id="{917C3962-B272-494B-9B95-87BC565E81C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ore Sans C 75 ExtraBold" panose="020B06030303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hyperlink" Target="https://abhinav-gh.github.io/Fast-CNN-using-Winograd/" TargetMode="External"/><Relationship Id="rId2" Type="http://schemas.openxmlformats.org/officeDocument/2006/relationships/image" Target="../media/image8.png"/><Relationship Id="rId1" Type="http://schemas.openxmlformats.org/officeDocument/2006/relationships/hyperlink" Target="https://poloclub.github.io/cnn-explainer/#article-inpu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3565" y="2202815"/>
            <a:ext cx="6137275" cy="1743075"/>
          </a:xfrm>
        </p:spPr>
        <p:txBody>
          <a:bodyPr>
            <a:noAutofit/>
          </a:bodyPr>
          <a:lstStyle/>
          <a:p>
            <a:r>
              <a:rPr lang="en-IN" altLang="en-US" sz="2800" dirty="0"/>
              <a:t>Evaluating Fast Algorithms for Convolutional Neural Networks on FPGAs</a:t>
            </a:r>
            <a:br>
              <a:rPr lang="en-US" sz="2800" dirty="0"/>
            </a:br>
            <a:endParaRPr lang="en-IN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9140" y="3945890"/>
            <a:ext cx="5826760" cy="2065020"/>
          </a:xfrm>
        </p:spPr>
        <p:txBody>
          <a:bodyPr>
            <a:normAutofit fontScale="80000"/>
          </a:bodyPr>
          <a:lstStyle/>
          <a:p>
            <a:r>
              <a:rPr lang="en-IN" altLang="en-US" sz="2000" dirty="0"/>
              <a:t>Bijeet Basak(IMT2022510)</a:t>
            </a:r>
            <a:endParaRPr lang="en-IN" altLang="en-US" sz="2000" dirty="0"/>
          </a:p>
          <a:p>
            <a:r>
              <a:rPr lang="en-IN" altLang="en-US" sz="2000" dirty="0"/>
              <a:t>Yash Sengupta(IMT2022532)</a:t>
            </a:r>
            <a:endParaRPr lang="en-IN" altLang="en-US" sz="2000" dirty="0"/>
          </a:p>
          <a:p>
            <a:r>
              <a:rPr lang="en-IN" altLang="en-US" sz="2000" dirty="0">
                <a:sym typeface="+mn-ea"/>
              </a:rPr>
              <a:t>Niranjan Gopal(IMT2022543)</a:t>
            </a:r>
            <a:endParaRPr lang="en-IN" altLang="en-US" sz="2000" dirty="0"/>
          </a:p>
          <a:p>
            <a:r>
              <a:rPr lang="en-IN" altLang="en-US" sz="2000" dirty="0"/>
              <a:t>Dikshant Mahawar(IMT2022549)</a:t>
            </a:r>
            <a:endParaRPr lang="en-IN" altLang="en-US" sz="2000" dirty="0"/>
          </a:p>
          <a:p>
            <a:r>
              <a:rPr lang="en-IN" altLang="en-US" sz="2000" dirty="0"/>
              <a:t>Abhinav Deshpande(IMT2022580)</a:t>
            </a:r>
            <a:endParaRPr lang="en-IN" altLang="en-US" sz="2000" dirty="0"/>
          </a:p>
          <a:p>
            <a:r>
              <a:rPr lang="en-IN" altLang="en-US" sz="2000" dirty="0">
                <a:sym typeface="+mn-ea"/>
              </a:rPr>
              <a:t>Teerth Bhalgat(IMT2022586)</a:t>
            </a:r>
            <a:endParaRPr lang="en-IN" altLang="en-US" sz="2000" dirty="0"/>
          </a:p>
          <a:p>
            <a:endParaRPr lang="en-IN" altLang="en-US" sz="2000" dirty="0"/>
          </a:p>
          <a:p>
            <a:endParaRPr lang="en-I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724400" y="6183744"/>
            <a:ext cx="2743200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PE Implementation 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5" name="Text Box 4"/>
          <p:cNvSpPr txBox="1"/>
          <p:nvPr/>
        </p:nvSpPr>
        <p:spPr>
          <a:xfrm>
            <a:off x="838200" y="1880235"/>
            <a:ext cx="7462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IN" altLang="en-US"/>
              <a:t>Input processing and kernel processing:</a:t>
            </a:r>
            <a:endParaRPr lang="en-IN" altLang="en-US"/>
          </a:p>
          <a:p>
            <a:endParaRPr lang="en-IN" altLang="en-US"/>
          </a:p>
          <a:p>
            <a:endParaRPr lang="en-IN" altLang="en-US"/>
          </a:p>
        </p:txBody>
      </p:sp>
      <p:pic>
        <p:nvPicPr>
          <p:cNvPr id="6" name="Picture 5" descr="1x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0" y="2747645"/>
            <a:ext cx="3470275" cy="219075"/>
          </a:xfrm>
          <a:prstGeom prst="rect">
            <a:avLst/>
          </a:prstGeom>
        </p:spPr>
      </p:pic>
      <p:pic>
        <p:nvPicPr>
          <p:cNvPr id="7" name="Picture 6" descr="4x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95" y="2442845"/>
            <a:ext cx="879475" cy="8286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421765" y="3345815"/>
            <a:ext cx="749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600"/>
              <a:t>4x4</a:t>
            </a:r>
            <a:endParaRPr lang="en-IN" altLang="en-US" sz="1600"/>
          </a:p>
        </p:txBody>
      </p:sp>
      <p:sp>
        <p:nvSpPr>
          <p:cNvPr id="10" name="Text Box 9"/>
          <p:cNvSpPr txBox="1"/>
          <p:nvPr/>
        </p:nvSpPr>
        <p:spPr>
          <a:xfrm>
            <a:off x="5132070" y="3345815"/>
            <a:ext cx="749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600"/>
              <a:t>1x16</a:t>
            </a:r>
            <a:endParaRPr lang="en-IN" altLang="en-US" sz="1600"/>
          </a:p>
        </p:txBody>
      </p:sp>
      <p:sp>
        <p:nvSpPr>
          <p:cNvPr id="11" name="Right Arrow 10"/>
          <p:cNvSpPr/>
          <p:nvPr/>
        </p:nvSpPr>
        <p:spPr>
          <a:xfrm>
            <a:off x="2515870" y="2747645"/>
            <a:ext cx="977265" cy="2317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 descr="Screenshot from 2025-04-21 19-22-45"/>
          <p:cNvPicPr>
            <a:picLocks noChangeAspect="1"/>
          </p:cNvPicPr>
          <p:nvPr/>
        </p:nvPicPr>
        <p:blipFill>
          <a:blip r:embed="rId3"/>
          <a:srcRect l="23708" t="30065" r="24385" b="39130"/>
          <a:stretch>
            <a:fillRect/>
          </a:stretch>
        </p:blipFill>
        <p:spPr>
          <a:xfrm>
            <a:off x="1176020" y="3757295"/>
            <a:ext cx="6328410" cy="21126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2D FFT</a:t>
            </a:r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17C3962-B272-494B-9B95-87BC565E81CE}" type="slidenum">
              <a:rPr lang="en-IN" smtClean="0"/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0775" y="1681480"/>
            <a:ext cx="7409815" cy="43745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2D FFT</a:t>
            </a:r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17C3962-B272-494B-9B95-87BC565E81CE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7955" y="1703070"/>
            <a:ext cx="6815455" cy="43300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PE Parallelization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838200" y="2131969"/>
            <a:ext cx="1051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shot from 2025-04-22 09-59-55"/>
          <p:cNvPicPr>
            <a:picLocks noChangeAspect="1"/>
          </p:cNvPicPr>
          <p:nvPr/>
        </p:nvPicPr>
        <p:blipFill>
          <a:blip r:embed="rId1"/>
          <a:srcRect l="17266" t="30972" r="50391" b="37778"/>
          <a:stretch>
            <a:fillRect/>
          </a:stretch>
        </p:blipFill>
        <p:spPr>
          <a:xfrm>
            <a:off x="2928620" y="1828800"/>
            <a:ext cx="6334125" cy="34423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/>
              <a:t>Resource Utilization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41195"/>
            <a:ext cx="8895715" cy="11741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225925" y="3244850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Winograd PE</a:t>
            </a:r>
            <a:endParaRPr lang="en-I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64635"/>
            <a:ext cx="8895715" cy="123825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691255" y="5328920"/>
            <a:ext cx="3190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PE using standard spatial convolution</a:t>
            </a:r>
            <a:endParaRPr lang="en-I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/>
              <a:t>Resource Utilization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10" name="Text Box 9"/>
          <p:cNvSpPr txBox="1"/>
          <p:nvPr/>
        </p:nvSpPr>
        <p:spPr>
          <a:xfrm>
            <a:off x="4500880" y="3313430"/>
            <a:ext cx="3190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PE FFT</a:t>
            </a:r>
            <a:endParaRPr lang="en-I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875" y="1789430"/>
            <a:ext cx="1038225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525" y="3749040"/>
            <a:ext cx="4001135" cy="18141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352290" y="5563235"/>
            <a:ext cx="3190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Circular Buffer</a:t>
            </a:r>
            <a:endParaRPr lang="en-I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Resource Utilization </a:t>
            </a:r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17C3962-B272-494B-9B95-87BC565E81CE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" y="2713990"/>
            <a:ext cx="4966335" cy="1744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675005" y="4589780"/>
                <a:ext cx="492506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IN" altLang="en-US"/>
                  <a:t>PE parallelization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4</m:t>
                    </m:r>
                  </m:oMath>
                </a14:m>
                <a:r>
                  <a:rPr lang="en-IN" alt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</m:oMath>
                </a14:m>
                <a:endParaRPr lang="en-IN" alt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05" y="4589780"/>
                <a:ext cx="492506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90" y="2713990"/>
            <a:ext cx="5533390" cy="17449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69810" y="4589780"/>
            <a:ext cx="272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Input interface with PE</a:t>
            </a:r>
            <a:endParaRPr lang="en-I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Performance</a:t>
            </a:r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6" name="Text Box 5"/>
          <p:cNvSpPr txBox="1"/>
          <p:nvPr/>
        </p:nvSpPr>
        <p:spPr>
          <a:xfrm>
            <a:off x="838200" y="3544570"/>
            <a:ext cx="10527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Arial" panose="02080604020202020204" pitchFamily="34" charset="0"/>
              <a:buChar char="•"/>
            </a:pPr>
            <a:endParaRPr lang="en-IN" altLang="en-US"/>
          </a:p>
          <a:p>
            <a:pPr lvl="2" indent="0">
              <a:buFont typeface="Arial" panose="02080604020202020204" pitchFamily="34" charset="0"/>
              <a:buNone/>
            </a:pPr>
            <a:endParaRPr lang="en-I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838200" y="1819275"/>
            <a:ext cx="104730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80604020202020204" pitchFamily="34" charset="0"/>
              <a:buAutoNum type="arabicPeriod"/>
            </a:pPr>
            <a:r>
              <a:rPr lang="en-IN" altLang="en-US"/>
              <a:t>Winograd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/>
              <a:t>Clock is 10ns and positive slack is 6.139ns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/>
              <a:t>Number of operations = 25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/>
              <a:t>f_max = 0.259 GHz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/>
              <a:t>GOPS_max = 6.475 GOPs </a:t>
            </a:r>
            <a:endParaRPr lang="en-IN" altLang="en-US"/>
          </a:p>
          <a:p>
            <a:pPr marL="342900" indent="-342900">
              <a:buFont typeface="Arial" panose="02080604020202020204" pitchFamily="34" charset="0"/>
              <a:buAutoNum type="arabicPeriod"/>
            </a:pPr>
            <a:r>
              <a:rPr lang="en-IN" altLang="en-US"/>
              <a:t>Spatial Convolution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>
                <a:sym typeface="+mn-ea"/>
              </a:rPr>
              <a:t>Clock is 11.5ns and positive slack is 0.0795ns</a:t>
            </a:r>
            <a:endParaRPr lang="en-IN" altLang="en-US">
              <a:sym typeface="+mn-ea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>
                <a:sym typeface="+mn-ea"/>
              </a:rPr>
              <a:t>Number of operations = 9 </a:t>
            </a:r>
            <a:endParaRPr lang="en-IN" altLang="en-US">
              <a:sym typeface="+mn-ea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>
                <a:sym typeface="+mn-ea"/>
              </a:rPr>
              <a:t>f_max =  0.0869565 GHz</a:t>
            </a:r>
            <a:endParaRPr lang="en-IN" altLang="en-US">
              <a:sym typeface="+mn-ea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>
                <a:sym typeface="+mn-ea"/>
              </a:rPr>
              <a:t>GPOS_max = 0.7826 GOPs</a:t>
            </a:r>
            <a:endParaRPr lang="en-IN" altLang="en-US"/>
          </a:p>
          <a:p>
            <a:pPr marL="342900" indent="-342900">
              <a:buFont typeface="Arial" panose="02080604020202020204" pitchFamily="34" charset="0"/>
              <a:buAutoNum type="arabicPeriod"/>
            </a:pPr>
            <a:r>
              <a:rPr lang="en-IN" altLang="en-US"/>
              <a:t>FFT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/>
              <a:t>Clock is 10ns and positive slack is 6.139ns 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/>
              <a:t>Number of operations = 35 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/>
              <a:t>f_max = 0.2044 GHz 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IN" altLang="en-US"/>
              <a:t>GOPS_max = 7.15 GOPs</a:t>
            </a:r>
            <a:endParaRPr lang="en-I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endParaRPr lang="en-I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Output Waveforms</a:t>
            </a:r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17C3962-B272-494B-9B95-87BC565E81CE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0" y="1842135"/>
            <a:ext cx="10908665" cy="20897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947920" y="4166235"/>
            <a:ext cx="2295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PE Winograd</a:t>
            </a:r>
            <a:endParaRPr lang="en-I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Output Waveforms</a:t>
            </a:r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6" name="Text Box 5"/>
          <p:cNvSpPr txBox="1"/>
          <p:nvPr/>
        </p:nvSpPr>
        <p:spPr>
          <a:xfrm>
            <a:off x="4948555" y="4994910"/>
            <a:ext cx="2295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Circular Buffer</a:t>
            </a:r>
            <a:endParaRPr lang="en-I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1958340"/>
            <a:ext cx="10944860" cy="2941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838200" y="1782322"/>
            <a:ext cx="10960223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80604020202020204" pitchFamily="34" charset="0"/>
              <a:buChar char="•"/>
            </a:pPr>
            <a:r>
              <a:rPr lang="en-IN" altLang="en-US" sz="3200" dirty="0"/>
              <a:t>How Winograd Works?</a:t>
            </a:r>
            <a:endParaRPr lang="en-US" sz="3200" dirty="0"/>
          </a:p>
          <a:p>
            <a:pPr marL="285750" indent="-285750" algn="l" rtl="0">
              <a:buFont typeface="Arial" panose="02080604020202020204" pitchFamily="34" charset="0"/>
              <a:buChar char="•"/>
            </a:pPr>
            <a:r>
              <a:rPr lang="en-IN" altLang="en-US" sz="3200" dirty="0"/>
              <a:t>Overlap &amp; Save(OaS) and Overlap &amp; Add(OaA) </a:t>
            </a:r>
            <a:endParaRPr lang="en-US" sz="3200" dirty="0"/>
          </a:p>
          <a:p>
            <a:pPr marL="285750" indent="-285750" algn="l" rtl="0">
              <a:buFont typeface="Arial" panose="02080604020202020204" pitchFamily="34" charset="0"/>
              <a:buChar char="•"/>
            </a:pPr>
            <a:r>
              <a:rPr lang="en-IN" altLang="en-US" sz="3200" dirty="0"/>
              <a:t>Block Diagram </a:t>
            </a:r>
            <a:endParaRPr lang="en-US" sz="3200" dirty="0"/>
          </a:p>
          <a:p>
            <a:pPr marL="285750" indent="-285750" algn="l" rtl="0">
              <a:buFont typeface="Arial" panose="02080604020202020204" pitchFamily="34" charset="0"/>
              <a:buChar char="•"/>
            </a:pPr>
            <a:r>
              <a:rPr lang="en-IN" sz="3200" dirty="0"/>
              <a:t>PE Implementation</a:t>
            </a:r>
            <a:endParaRPr lang="en-IN" sz="3200" dirty="0"/>
          </a:p>
          <a:p>
            <a:pPr marL="285750" indent="-285750" algn="l" rtl="0">
              <a:buFont typeface="Arial" panose="02080604020202020204" pitchFamily="34" charset="0"/>
              <a:buChar char="•"/>
            </a:pPr>
            <a:r>
              <a:rPr lang="en-IN" sz="3200" dirty="0"/>
              <a:t>How FFT Works?</a:t>
            </a:r>
            <a:endParaRPr lang="en-IN" sz="3200" dirty="0"/>
          </a:p>
          <a:p>
            <a:pPr marL="285750" indent="-285750" algn="l" rtl="0">
              <a:buFont typeface="Arial" panose="02080604020202020204" pitchFamily="34" charset="0"/>
              <a:buChar char="•"/>
            </a:pPr>
            <a:r>
              <a:rPr lang="en-IN" sz="3200" dirty="0"/>
              <a:t>Resource Utilization</a:t>
            </a:r>
            <a:endParaRPr lang="en-IN" sz="3200" dirty="0"/>
          </a:p>
          <a:p>
            <a:pPr marL="285750" indent="-285750" algn="l" rtl="0">
              <a:buFont typeface="Arial" panose="02080604020202020204" pitchFamily="34" charset="0"/>
              <a:buChar char="•"/>
            </a:pPr>
            <a:r>
              <a:rPr lang="en-IN" sz="3200" dirty="0"/>
              <a:t>Output Waveforms</a:t>
            </a:r>
            <a:endParaRPr lang="en-IN" sz="3200" dirty="0"/>
          </a:p>
          <a:p>
            <a:pPr marL="285750" indent="-285750" algn="l" rtl="0">
              <a:buFont typeface="Arial" panose="02080604020202020204" pitchFamily="34" charset="0"/>
              <a:buChar char="•"/>
            </a:pPr>
            <a:r>
              <a:rPr lang="en-IN" sz="3200" dirty="0"/>
              <a:t>Results</a:t>
            </a:r>
            <a:endParaRPr lang="en-IN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Output Waveforms</a:t>
            </a:r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6" name="Text Box 5"/>
          <p:cNvSpPr txBox="1"/>
          <p:nvPr/>
        </p:nvSpPr>
        <p:spPr>
          <a:xfrm>
            <a:off x="4947920" y="5023485"/>
            <a:ext cx="2295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Line Buffer</a:t>
            </a:r>
            <a:endParaRPr lang="en-I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810" y="2088515"/>
            <a:ext cx="10914380" cy="27228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396" y="788160"/>
            <a:ext cx="3147205" cy="262151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3800" b="1" dirty="0"/>
              <a:t>?</a:t>
            </a:r>
            <a:endParaRPr lang="en-IN" sz="13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29057" y="3035639"/>
            <a:ext cx="10133881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2400" b="1" dirty="0">
                <a:sym typeface="+mn-ea"/>
              </a:rPr>
              <a:t>Evaluating Fast Algorithms for COnvolutional Neural Networks on FPGAs</a:t>
            </a:r>
            <a:endParaRPr lang="en-US" sz="2400" b="1" dirty="0"/>
          </a:p>
          <a:p>
            <a:br>
              <a:rPr lang="en-IN" altLang="en-US" sz="1800" dirty="0"/>
            </a:br>
            <a:r>
              <a:rPr lang="en-IN" altLang="en-US" sz="1800" dirty="0"/>
              <a:t>Github link: https://github.com/Niranjan-GopaL/NN_Fast_Algorithms_on_FPGA</a:t>
            </a:r>
            <a:endParaRPr lang="en-IN" altLang="en-US" sz="1800" dirty="0"/>
          </a:p>
          <a:p>
            <a:br>
              <a:rPr lang="en-US" sz="1800" dirty="0"/>
            </a:br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29057" y="2367619"/>
            <a:ext cx="10133881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en-US" sz="7200" b="1" dirty="0">
                <a:sym typeface="+mn-ea"/>
              </a:rPr>
              <a:t>Thank You</a:t>
            </a:r>
            <a:endParaRPr lang="en-US" sz="6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Additional Information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838200" y="2131969"/>
            <a:ext cx="1051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shot from 2025-04-21 17-21-47"/>
          <p:cNvPicPr>
            <a:picLocks noChangeAspect="1"/>
          </p:cNvPicPr>
          <p:nvPr/>
        </p:nvPicPr>
        <p:blipFill>
          <a:blip r:embed="rId1"/>
          <a:srcRect l="11056" t="37037" r="75684" b="42926"/>
          <a:stretch>
            <a:fillRect/>
          </a:stretch>
        </p:blipFill>
        <p:spPr>
          <a:xfrm>
            <a:off x="584200" y="2211070"/>
            <a:ext cx="5078095" cy="2266315"/>
          </a:xfrm>
          <a:prstGeom prst="rect">
            <a:avLst/>
          </a:prstGeom>
        </p:spPr>
      </p:pic>
      <p:pic>
        <p:nvPicPr>
          <p:cNvPr id="6" name="Picture 5" descr="Screenshot from 2025-04-21 17-24-34"/>
          <p:cNvPicPr>
            <a:picLocks noChangeAspect="1"/>
          </p:cNvPicPr>
          <p:nvPr/>
        </p:nvPicPr>
        <p:blipFill>
          <a:blip r:embed="rId2"/>
          <a:srcRect l="22484" t="47769" r="51495" b="32194"/>
          <a:stretch>
            <a:fillRect/>
          </a:stretch>
        </p:blipFill>
        <p:spPr>
          <a:xfrm>
            <a:off x="6287770" y="2211070"/>
            <a:ext cx="5230495" cy="2266315"/>
          </a:xfrm>
          <a:prstGeom prst="rect">
            <a:avLst/>
          </a:prstGeom>
        </p:spPr>
      </p:pic>
      <p:pic>
        <p:nvPicPr>
          <p:cNvPr id="7" name="Picture 6" descr="Screenshot from 2025-04-21 17-25-57"/>
          <p:cNvPicPr>
            <a:picLocks noChangeAspect="1"/>
          </p:cNvPicPr>
          <p:nvPr/>
        </p:nvPicPr>
        <p:blipFill>
          <a:blip r:embed="rId3"/>
          <a:srcRect l="20938" t="58056" r="50938" b="29583"/>
          <a:stretch>
            <a:fillRect/>
          </a:stretch>
        </p:blipFill>
        <p:spPr>
          <a:xfrm>
            <a:off x="3136900" y="4679315"/>
            <a:ext cx="5663565" cy="14001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0" y="1763395"/>
            <a:ext cx="2915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IN" altLang="en-US"/>
              <a:t>Winograd for stride=2</a:t>
            </a:r>
            <a:endParaRPr lang="en-I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Additional Information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838200" y="2131969"/>
            <a:ext cx="1051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448945" y="1652270"/>
                <a:ext cx="10803255" cy="443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400" b="1"/>
                  <a:t>Transformation of the Input:</a:t>
                </a:r>
                <a:r>
                  <a:rPr lang="en-US" sz="1400"/>
                  <a:t> V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</m:e>
                      <m:sup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p>
                    </m:sSup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𝐵</m:t>
                    </m:r>
                  </m:oMath>
                </a14:m>
                <a:endParaRPr lang="en-US" sz="1400"/>
              </a:p>
              <a:p>
                <a:r>
                  <a:rPr lang="en-US" sz="1400"/>
                  <a:t>The first step in the Winograd algorithm is to transform the input matrix d.For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</m:e>
                      <m:sup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400"/>
                  <a:t> :</a:t>
                </a:r>
                <a:endParaRPr lang="en-US" sz="1400"/>
              </a:p>
              <a:p>
                <a:r>
                  <a:rPr lang="en-IN" altLang="en-US" sz="1400"/>
                  <a:t>	</a:t>
                </a:r>
                <a:r>
                  <a:rPr lang="en-US" sz="1400"/>
                  <a:t>• Maximum absolute row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𝑚𝑎𝑥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</m:e>
                        </m:nary>
                      </m:e>
                    </m:d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</m:oMath>
                </a14:m>
                <a:r>
                  <a:rPr lang="en-IN" altLang="en-US" sz="1400"/>
                  <a:t> and </a:t>
                </a:r>
                <a:r>
                  <a:rPr lang="en-US" sz="1400"/>
                  <a:t>Maximum absolute column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𝑚𝑎𝑥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</m:e>
                        </m:nary>
                      </m:e>
                    </m:d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3</m:t>
                    </m:r>
                  </m:oMath>
                </a14:m>
                <a:endParaRPr lang="en-US" sz="1400"/>
              </a:p>
              <a:p>
                <a:r>
                  <a:rPr lang="en-IN" altLang="en-US" sz="1400"/>
                  <a:t>	</a:t>
                </a:r>
                <a:r>
                  <a:rPr lang="en-US" sz="1400"/>
                  <a:t>• Maximum input value: max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|</m:t>
                    </m:r>
                  </m:oMath>
                </a14:m>
                <a:r>
                  <a:rPr lang="en-US" sz="1400"/>
                  <a:t>= 255</a:t>
                </a:r>
                <a:endParaRPr lang="en-US" sz="1400"/>
              </a:p>
              <a:p>
                <a:r>
                  <a:rPr lang="en-US" sz="1400"/>
                  <a:t>Therefore, the maximum absolute value in V is bounded by:</a:t>
                </a:r>
                <a:endParaRPr lang="en-US" sz="14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|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| ≤ 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𝑚𝑎𝑥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𝑟𝑜𝑤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𝑠𝑢𝑚</m:t>
                      </m:r>
                      <m:d>
                        <m:d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 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𝑚𝑎𝑥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𝑐𝑜𝑙𝑢𝑚𝑛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𝑠𝑢𝑚</m:t>
                      </m:r>
                      <m:d>
                        <m:d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255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3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1530</m:t>
                      </m:r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1400"/>
                  <a:t>To represent 1530, we need at least 11 bits, since:</a:t>
                </a:r>
                <a:r>
                  <a:rPr lang="en-IN" altLang="en-US" sz="1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10</m:t>
                        </m:r>
                      </m:sup>
                    </m:sSup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1024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1530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2048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p>
                      <m:sSupPr>
                        <m:ctrlP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11</m:t>
                        </m:r>
                      </m:sup>
                    </m:sSup>
                  </m:oMath>
                </a14:m>
                <a:endParaRPr lang="en-US" sz="1400"/>
              </a:p>
              <a:p>
                <a:r>
                  <a:rPr lang="en-US" sz="1400"/>
                  <a:t>Therefore, the intermediate result V requires 11 bits for safe representation.</a:t>
                </a:r>
                <a:endParaRPr lang="en-US" sz="1400"/>
              </a:p>
              <a:p>
                <a:endParaRPr lang="en-US" sz="1400"/>
              </a:p>
              <a:p>
                <a:r>
                  <a:rPr lang="en-US" sz="1400" b="1"/>
                  <a:t>Transformation of the Kernel: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𝑔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sSup>
                      <m:sSup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𝐺</m:t>
                        </m:r>
                      </m:e>
                      <m:sup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1400"/>
                  <a:t>The kernel g is transformed using the matrix G. For the matrix G:</a:t>
                </a:r>
                <a:endParaRPr lang="en-US" sz="1400"/>
              </a:p>
              <a:p>
                <a:r>
                  <a:rPr lang="en-IN" altLang="en-US" sz="1400"/>
                  <a:t>	</a:t>
                </a:r>
                <a:r>
                  <a:rPr lang="en-US" sz="1400"/>
                  <a:t>• Maximum absolute row sum:</a:t>
                </a:r>
                <a:r>
                  <a:rPr lang="en-IN" altLang="en-US" sz="1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𝑚𝑎𝑥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</m:e>
                        </m:nary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.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400"/>
                  <a:t> (for the rows with 0.5,</a:t>
                </a:r>
                <a:r>
                  <a:rPr lang="en-IN" altLang="en-US" sz="1400"/>
                  <a:t> </a:t>
                </a:r>
                <a:r>
                  <a:rPr lang="en-US" sz="1400"/>
                  <a:t>0.5, 0.5)</a:t>
                </a:r>
                <a:endParaRPr lang="en-US" sz="1400"/>
              </a:p>
              <a:p>
                <a:r>
                  <a:rPr lang="en-IN" altLang="en-US" sz="1400"/>
                  <a:t>	</a:t>
                </a:r>
                <a:r>
                  <a:rPr lang="en-US" sz="1400"/>
                  <a:t>• Maximum absolute column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𝑚𝑎𝑥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</m:e>
                        </m:nary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400"/>
                  <a:t> (for columns 1 and</a:t>
                </a:r>
                <a:r>
                  <a:rPr lang="en-IN" altLang="en-US" sz="1400"/>
                  <a:t> </a:t>
                </a:r>
                <a:r>
                  <a:rPr lang="en-US" sz="1400"/>
                  <a:t>0.5 and 0.5)</a:t>
                </a:r>
                <a:endParaRPr lang="en-US" sz="1400"/>
              </a:p>
              <a:p>
                <a:r>
                  <a:rPr lang="en-IN" altLang="en-US" sz="1400"/>
                  <a:t>	</a:t>
                </a:r>
                <a:r>
                  <a:rPr lang="en-US" sz="1400"/>
                  <a:t>• Maximum kernel value: max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|</m:t>
                    </m:r>
                  </m:oMath>
                </a14:m>
                <a:r>
                  <a:rPr lang="en-US" sz="1400"/>
                  <a:t> = 128 (for the absolute value of -128)</a:t>
                </a:r>
                <a:endParaRPr lang="en-US" sz="1400"/>
              </a:p>
              <a:p>
                <a:r>
                  <a:rPr lang="en-US" sz="1400"/>
                  <a:t>Therefore, the maximum absolute value in U is bounded by:</a:t>
                </a:r>
                <a:endParaRPr lang="en-US" sz="14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|</m:t>
                          </m:r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| ≤ 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𝑚𝑎𝑥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𝑟𝑜𝑤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𝑠𝑢𝑚</m:t>
                      </m:r>
                      <m:d>
                        <m:d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</m:d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 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𝑚𝑎𝑥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𝑐𝑜𝑙𝑢𝑚𝑛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𝑠𝑢𝑚</m:t>
                      </m:r>
                      <m:d>
                        <m:dPr>
                          <m:ctrlPr>
                            <a:rPr lang="en-US" sz="1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5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128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384</m:t>
                      </m:r>
                    </m:oMath>
                  </m:oMathPara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IN" altLang="en-US" sz="1400">
                    <a:latin typeface="DejaVu Math TeX Gyre" panose="02000503000000000000" charset="0"/>
                    <a:cs typeface="DejaVu Math TeX Gyre" panose="02000503000000000000" charset="0"/>
                  </a:rPr>
                  <a:t>To represent 384,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8</m:t>
                        </m:r>
                      </m:sup>
                    </m:sSup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256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384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512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p>
                      <m:sSupPr>
                        <m:ctrlP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en-IN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1400"/>
                  <a:t>Therefore, the intermediate result U requires 9 bits for safe representation.</a:t>
                </a:r>
                <a:endParaRPr lang="en-US" sz="1400"/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45" y="1652270"/>
                <a:ext cx="10803255" cy="443357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Additional Information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838200" y="2131969"/>
            <a:ext cx="1051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459105" y="1866900"/>
                <a:ext cx="10803255" cy="3790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400" b="1"/>
                  <a:t>Elementwise Product</a:t>
                </a:r>
                <a:r>
                  <a:rPr lang="en-US" sz="1400" b="1"/>
                  <a:t>:</a:t>
                </a:r>
                <a:r>
                  <a:rPr lang="en-US" sz="1400"/>
                  <a:t> </a:t>
                </a:r>
                <a:r>
                  <a:rPr lang="en-IN" altLang="en-US" sz="1400"/>
                  <a:t>M</a:t>
                </a:r>
                <a:r>
                  <a:rPr lang="en-US" sz="1400"/>
                  <a:t> =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𝑉</m:t>
                    </m:r>
                  </m:oMath>
                </a14:m>
                <a:endParaRPr lang="en-US" sz="1400"/>
              </a:p>
              <a:p>
                <a:r>
                  <a:rPr lang="en-US" sz="1400"/>
                  <a:t>The next step involves an elementwise multiplication of U and V . Since the</a:t>
                </a:r>
                <a:r>
                  <a:rPr lang="en-IN" altLang="en-US" sz="1400"/>
                  <a:t> </a:t>
                </a:r>
                <a:r>
                  <a:rPr lang="en-US" sz="1400"/>
                  <a:t>maximum values of U and V are 384 and 1530 respectively, the maximum value</a:t>
                </a:r>
                <a:r>
                  <a:rPr lang="en-IN" altLang="en-US" sz="1400"/>
                  <a:t> </a:t>
                </a:r>
                <a:r>
                  <a:rPr lang="en-US" sz="1400"/>
                  <a:t>of M is given by:</a:t>
                </a:r>
                <a:r>
                  <a:rPr lang="en-IN" altLang="en-US" sz="1400"/>
                  <a:t>	</a:t>
                </a:r>
                <a:endParaRPr lang="en-IN" altLang="en-US" sz="1400"/>
              </a:p>
              <a:p>
                <a:r>
                  <a:rPr lang="en-US" sz="1400"/>
                  <a:t> </a:t>
                </a:r>
                <a:r>
                  <a:rPr lang="en-IN" altLang="en-US" sz="140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| ≤ 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𝑚𝑎𝑥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|</m:t>
                    </m:r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𝑈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|× 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𝑚𝑎𝑥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|</m:t>
                    </m:r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= 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384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1530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= 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587520</m:t>
                    </m:r>
                  </m:oMath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1400"/>
                  <a:t>To represent </a:t>
                </a:r>
                <a:r>
                  <a:rPr lang="en-IN" altLang="en-US" sz="1400"/>
                  <a:t>587520</a:t>
                </a:r>
                <a:r>
                  <a:rPr lang="en-US" sz="1400"/>
                  <a:t>, we need at least </a:t>
                </a:r>
                <a:r>
                  <a:rPr lang="en-IN" altLang="en-US" sz="1400"/>
                  <a:t>20</a:t>
                </a:r>
                <a:r>
                  <a:rPr lang="en-US" sz="1400"/>
                  <a:t> bits, since:</a:t>
                </a:r>
                <a:r>
                  <a:rPr lang="en-IN" altLang="en-US" sz="1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19</m:t>
                        </m:r>
                      </m:sup>
                    </m:sSup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524288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587520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1048576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p>
                      <m:sSupPr>
                        <m:ctrlP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20</m:t>
                        </m:r>
                      </m:sup>
                    </m:sSup>
                  </m:oMath>
                </a14:m>
                <a:endParaRPr lang="en-US" sz="1400"/>
              </a:p>
              <a:p>
                <a:r>
                  <a:rPr lang="en-US" sz="1400"/>
                  <a:t>Therefore, the intermediate result </a:t>
                </a:r>
                <a:r>
                  <a:rPr lang="en-IN" altLang="en-US" sz="1400"/>
                  <a:t>M</a:t>
                </a:r>
                <a:r>
                  <a:rPr lang="en-US" sz="1400"/>
                  <a:t> requires </a:t>
                </a:r>
                <a:r>
                  <a:rPr lang="en-IN" altLang="en-US" sz="1400"/>
                  <a:t>20</a:t>
                </a:r>
                <a:r>
                  <a:rPr lang="en-US" sz="1400"/>
                  <a:t> bits for safe representation.</a:t>
                </a:r>
                <a:endParaRPr lang="en-US" sz="1400"/>
              </a:p>
              <a:p>
                <a:endParaRPr lang="en-US" sz="1400"/>
              </a:p>
              <a:p>
                <a:endParaRPr lang="en-US" sz="1400"/>
              </a:p>
              <a:p>
                <a:r>
                  <a:rPr lang="en-IN" altLang="en-US" sz="1400" b="1"/>
                  <a:t>Final Output</a:t>
                </a:r>
                <a:r>
                  <a:rPr lang="en-US" sz="1400" b="1"/>
                  <a:t>: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𝑌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p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p>
                    </m:sSup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</m:t>
                    </m:r>
                  </m:oMath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1400"/>
                  <a:t>The final transformation involves multiplying the intermediate result M by the</a:t>
                </a:r>
                <a:r>
                  <a:rPr lang="en-IN" altLang="en-US" sz="1400"/>
                  <a:t> </a:t>
                </a:r>
                <a:r>
                  <a:rPr lang="en-US" sz="1400"/>
                  <a:t>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p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400"/>
                  <a:t> on both sides. For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e>
                      <m:sup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400"/>
                  <a:t> :</a:t>
                </a:r>
                <a:endParaRPr lang="en-US" sz="1400"/>
              </a:p>
              <a:p>
                <a:r>
                  <a:rPr lang="en-IN" altLang="en-US" sz="1400"/>
                  <a:t>	</a:t>
                </a:r>
                <a:r>
                  <a:rPr lang="en-US" sz="1400"/>
                  <a:t>• Maximum absolute row sum:</a:t>
                </a:r>
                <a:r>
                  <a:rPr lang="en-IN" altLang="en-US" sz="1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𝑚𝑎𝑥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</m:e>
                        </m:nary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1400"/>
                  <a:t> (for the rows with </a:t>
                </a:r>
                <a:r>
                  <a:rPr lang="en-IN" altLang="en-US" sz="1400"/>
                  <a:t>[1,1,1,0]</a:t>
                </a:r>
                <a:r>
                  <a:rPr lang="en-US" sz="1400"/>
                  <a:t>)</a:t>
                </a:r>
                <a:endParaRPr lang="en-US" sz="1400"/>
              </a:p>
              <a:p>
                <a:r>
                  <a:rPr lang="en-IN" altLang="en-US" sz="1400"/>
                  <a:t>	</a:t>
                </a:r>
                <a:r>
                  <a:rPr lang="en-US" sz="1400"/>
                  <a:t>• Maximum absolute column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𝑚𝑎𝑥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</m:e>
                        </m:nary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400"/>
                  <a:t> (for columns </a:t>
                </a:r>
                <a:r>
                  <a:rPr lang="en-IN" altLang="en-US" sz="1400"/>
                  <a:t>2</a:t>
                </a:r>
                <a:r>
                  <a:rPr lang="en-US" sz="1400"/>
                  <a:t> and</a:t>
                </a:r>
                <a:r>
                  <a:rPr lang="en-IN" altLang="en-US" sz="1400"/>
                  <a:t> 3</a:t>
                </a:r>
                <a:r>
                  <a:rPr lang="en-US" sz="1400"/>
                  <a:t>)</a:t>
                </a:r>
                <a:endParaRPr lang="en-US" sz="1400"/>
              </a:p>
              <a:p>
                <a:r>
                  <a:rPr lang="en-IN" altLang="en-US" sz="1400"/>
                  <a:t>	</a:t>
                </a:r>
                <a:r>
                  <a:rPr lang="en-US" sz="1400"/>
                  <a:t>• Maximum value</a:t>
                </a:r>
                <a:r>
                  <a:rPr lang="en-IN" altLang="en-US" sz="1400"/>
                  <a:t> in M</a:t>
                </a:r>
                <a:r>
                  <a:rPr lang="en-US" sz="1400"/>
                  <a:t>: max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|</m:t>
                    </m:r>
                  </m:oMath>
                </a14:m>
                <a:r>
                  <a:rPr lang="en-US" sz="1400"/>
                  <a:t> = </a:t>
                </a:r>
                <a:r>
                  <a:rPr lang="en-IN" altLang="en-US" sz="1400"/>
                  <a:t>587520</a:t>
                </a:r>
                <a:r>
                  <a:rPr lang="en-US" sz="1400"/>
                  <a:t> </a:t>
                </a:r>
                <a:endParaRPr lang="en-US" sz="1400"/>
              </a:p>
              <a:p>
                <a:r>
                  <a:rPr lang="en-US" sz="1400"/>
                  <a:t>Therefore, the maximum absolute value in </a:t>
                </a:r>
                <a:r>
                  <a:rPr lang="en-IN" altLang="en-US" sz="1400"/>
                  <a:t>Y</a:t>
                </a:r>
                <a:r>
                  <a:rPr lang="en-US" sz="1400"/>
                  <a:t> is bounded by:</a:t>
                </a:r>
                <a:r>
                  <a:rPr lang="en-IN" altLang="en-US" sz="1400"/>
                  <a:t> </a:t>
                </a:r>
                <a14:m>
                  <m:oMath xmlns:m="http://schemas.openxmlformats.org/officeDocument/2006/math"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3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587520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3525120</m:t>
                    </m:r>
                  </m:oMath>
                </a14:m>
                <a:endParaRPr lang="en-US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IN" altLang="en-US" sz="1400">
                    <a:latin typeface="DejaVu Math TeX Gyre" panose="02000503000000000000" charset="0"/>
                    <a:cs typeface="DejaVu Math TeX Gyre" panose="02000503000000000000" charset="0"/>
                  </a:rPr>
                  <a:t>To represent 3525120,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21</m:t>
                        </m:r>
                      </m:sup>
                    </m:sSup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2097152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&lt; 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3525120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&lt; 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4194304</m:t>
                    </m:r>
                    <m:r>
                      <a:rPr lang="en-US" altLang="en-I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p>
                      <m:sSupPr>
                        <m:ctrlP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en-I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22</m:t>
                        </m:r>
                      </m:sup>
                    </m:sSup>
                  </m:oMath>
                </a14:m>
                <a:endParaRPr lang="en-US" altLang="en-IN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1400"/>
                  <a:t>Thus, the final output Y requires 22 bits for safe representation.</a:t>
                </a:r>
                <a:endParaRPr lang="en-US" sz="1400"/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05" y="1866900"/>
                <a:ext cx="10803255" cy="37909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Additional Information</a:t>
            </a:r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17C3962-B272-494B-9B95-87BC565E81CE}" type="slidenum">
              <a:rPr lang="en-IN" smtClean="0"/>
            </a:fld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419350"/>
            <a:ext cx="3035300" cy="2857500"/>
            <a:chOff x="1320" y="3150"/>
            <a:chExt cx="4780" cy="4500"/>
          </a:xfrm>
        </p:grpSpPr>
        <p:pic>
          <p:nvPicPr>
            <p:cNvPr id="7" name="Picture 6" descr="additional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0" y="3150"/>
              <a:ext cx="4780" cy="4500"/>
            </a:xfrm>
            <a:prstGeom prst="rect">
              <a:avLst/>
            </a:prstGeom>
          </p:spPr>
        </p:pic>
        <p:sp>
          <p:nvSpPr>
            <p:cNvPr id="9" name="Rectangles 8"/>
            <p:cNvSpPr/>
            <p:nvPr/>
          </p:nvSpPr>
          <p:spPr>
            <a:xfrm>
              <a:off x="1358" y="3188"/>
              <a:ext cx="1343" cy="1254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667" y="3475"/>
              <a:ext cx="1033" cy="96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046" y="3822"/>
              <a:ext cx="274" cy="27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13400" y="2443480"/>
            <a:ext cx="3035300" cy="2857500"/>
            <a:chOff x="1320" y="3150"/>
            <a:chExt cx="4780" cy="4500"/>
          </a:xfrm>
        </p:grpSpPr>
        <p:pic>
          <p:nvPicPr>
            <p:cNvPr id="13" name="Picture 12" descr="additional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0" y="3150"/>
              <a:ext cx="4780" cy="4500"/>
            </a:xfrm>
            <a:prstGeom prst="rect">
              <a:avLst/>
            </a:prstGeom>
          </p:spPr>
        </p:pic>
        <p:sp>
          <p:nvSpPr>
            <p:cNvPr id="14" name="Rectangles 13"/>
            <p:cNvSpPr/>
            <p:nvPr/>
          </p:nvSpPr>
          <p:spPr>
            <a:xfrm>
              <a:off x="2008" y="3188"/>
              <a:ext cx="1365" cy="1254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997" y="3475"/>
              <a:ext cx="1033" cy="96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386" y="3822"/>
              <a:ext cx="274" cy="27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842645" y="1876425"/>
            <a:ext cx="265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Striding in Winograd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/>
              <a:t>How Winograd Works?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838200" y="1789430"/>
                <a:ext cx="10302240" cy="2315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IN" altLang="en-US"/>
                  <a:t>How normal convolution works? </a:t>
                </a:r>
                <a:r>
                  <a:rPr lang="en-IN" altLang="en-US">
                    <a:hlinkClick r:id="rId1" tooltip="" action="ppaction://hlinkfile"/>
                  </a:rPr>
                  <a:t>https://poloclub.github.io/cnn-explainer/#article-input</a:t>
                </a:r>
                <a:endParaRPr lang="en-IN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IN" altLang="en-US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IN" altLang="en-US"/>
                  <a:t>1D Winograd:</a:t>
                </a:r>
                <a:endParaRPr lang="en-IN" altLang="en-US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IN" altLang="en-US"/>
                  <a:t>	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altLang="en-US"/>
                  <a:t>     </a:t>
                </a:r>
                <a:endParaRPr lang="en-IN" altLang="en-US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IN" altLang="en-US"/>
                  <a:t>	Filter: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endParaRPr lang="en-IN" altLang="en-US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IN" altLang="en-US"/>
                  <a:t>	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altLang="en-US"/>
                  <a:t> </a:t>
                </a:r>
                <a:endParaRPr lang="en-IN" altLang="en-US"/>
              </a:p>
              <a:p>
                <a:pPr indent="0">
                  <a:buFont typeface="Arial" panose="02080604020202020204" pitchFamily="34" charset="0"/>
                  <a:buNone/>
                </a:pPr>
                <a:r>
                  <a:rPr lang="en-IN" altLang="en-US"/>
                  <a:t>	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3</m:t>
                        </m:r>
                      </m:sub>
                    </m:sSub>
                    <m:r>
                      <a:rPr lang="en-US" altLang="en-I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sSub>
                      <m:sSubPr>
                        <m:ctrlP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  <m:sub>
                        <m:r>
                          <a:rPr lang="en-US" altLang="en-I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endParaRPr lang="en-IN" altLang="en-US"/>
              </a:p>
              <a:p>
                <a:pPr indent="0">
                  <a:buFont typeface="Arial" panose="02080604020202020204" pitchFamily="34" charset="0"/>
                  <a:buNone/>
                </a:pPr>
                <a:endParaRPr lang="en-IN" alt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430"/>
                <a:ext cx="10302240" cy="23152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/>
          <p:nvPr/>
        </p:nvSpPr>
        <p:spPr>
          <a:xfrm>
            <a:off x="838200" y="4681220"/>
            <a:ext cx="746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IN" altLang="en-US"/>
              <a:t>Link: </a:t>
            </a:r>
            <a:r>
              <a:rPr lang="en-US">
                <a:hlinkClick r:id="rId3" action="ppaction://hlinkfile"/>
              </a:rPr>
              <a:t>https://abhinav-gh.github.io/Fast-CNN-using-Winograd/</a:t>
            </a:r>
            <a:endParaRPr lang="en-US"/>
          </a:p>
        </p:txBody>
      </p:sp>
      <p:pic>
        <p:nvPicPr>
          <p:cNvPr id="7" name="Picture 6" descr="Screenshot from 2025-04-21 23-56-10"/>
          <p:cNvPicPr>
            <a:picLocks noChangeAspect="1"/>
          </p:cNvPicPr>
          <p:nvPr/>
        </p:nvPicPr>
        <p:blipFill>
          <a:blip r:embed="rId4"/>
          <a:srcRect l="14922" t="31278" r="16948" b="19870"/>
          <a:stretch>
            <a:fillRect/>
          </a:stretch>
        </p:blipFill>
        <p:spPr>
          <a:xfrm>
            <a:off x="6139815" y="2155190"/>
            <a:ext cx="5255895" cy="2119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/>
              <a:t>How Winograd Works?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pic>
        <p:nvPicPr>
          <p:cNvPr id="3" name="Picture 2" descr="Screenshot from 2025-04-21 23-57-29"/>
          <p:cNvPicPr>
            <a:picLocks noChangeAspect="1"/>
          </p:cNvPicPr>
          <p:nvPr/>
        </p:nvPicPr>
        <p:blipFill>
          <a:blip r:embed="rId1"/>
          <a:srcRect l="15724" t="47694" r="10891" b="17176"/>
          <a:stretch>
            <a:fillRect/>
          </a:stretch>
        </p:blipFill>
        <p:spPr>
          <a:xfrm>
            <a:off x="838200" y="1908175"/>
            <a:ext cx="8947150" cy="2409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2D Winograd</a:t>
            </a:r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17C3962-B272-494B-9B95-87BC565E81CE}" type="slidenum">
              <a:rPr lang="en-IN" smtClean="0"/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2747645" y="1790700"/>
            <a:ext cx="6696710" cy="4230370"/>
            <a:chOff x="4327" y="2820"/>
            <a:chExt cx="10546" cy="6662"/>
          </a:xfrm>
        </p:grpSpPr>
        <p:pic>
          <p:nvPicPr>
            <p:cNvPr id="5" name="Picture 4" descr="Screenshot from 2025-04-22 09-37-00"/>
            <p:cNvPicPr>
              <a:picLocks noChangeAspect="1"/>
            </p:cNvPicPr>
            <p:nvPr/>
          </p:nvPicPr>
          <p:blipFill>
            <a:blip r:embed="rId1"/>
            <a:srcRect l="24531" t="16944" r="12891" b="12778"/>
            <a:stretch>
              <a:fillRect/>
            </a:stretch>
          </p:blipFill>
          <p:spPr>
            <a:xfrm>
              <a:off x="4327" y="2820"/>
              <a:ext cx="10546" cy="6662"/>
            </a:xfrm>
            <a:prstGeom prst="rect">
              <a:avLst/>
            </a:prstGeom>
          </p:spPr>
        </p:pic>
        <p:sp>
          <p:nvSpPr>
            <p:cNvPr id="6" name="Rectangles 5"/>
            <p:cNvSpPr/>
            <p:nvPr/>
          </p:nvSpPr>
          <p:spPr>
            <a:xfrm>
              <a:off x="12667" y="8430"/>
              <a:ext cx="2205" cy="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Overlap &amp; Add(OaA)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pic>
        <p:nvPicPr>
          <p:cNvPr id="5" name="Picture 4" descr="initi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2810510"/>
            <a:ext cx="2225040" cy="208661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43510" y="2568575"/>
            <a:ext cx="3126105" cy="2939415"/>
            <a:chOff x="4070" y="2928"/>
            <a:chExt cx="3647" cy="3456"/>
          </a:xfrm>
        </p:grpSpPr>
        <p:pic>
          <p:nvPicPr>
            <p:cNvPr id="6" name="Picture 5" descr="initial-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" y="3214"/>
              <a:ext cx="2605" cy="245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 Box 6"/>
                <p:cNvSpPr txBox="1"/>
                <p:nvPr/>
              </p:nvSpPr>
              <p:spPr>
                <a:xfrm>
                  <a:off x="5173" y="3720"/>
                  <a:ext cx="684" cy="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altLang="en-US"/>
                </a:p>
              </p:txBody>
            </p:sp>
          </mc:Choice>
          <mc:Fallback>
            <p:sp>
              <p:nvSpPr>
                <p:cNvPr id="7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" y="3720"/>
                  <a:ext cx="684" cy="433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1"/>
                <p:nvPr/>
              </p:nvSpPr>
              <p:spPr>
                <a:xfrm>
                  <a:off x="5173" y="4625"/>
                  <a:ext cx="684" cy="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altLang="en-US"/>
                </a:p>
              </p:txBody>
            </p:sp>
          </mc:Choice>
          <mc:Fallback>
            <p:sp>
              <p:nvSpPr>
                <p:cNvPr id="8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" y="4625"/>
                  <a:ext cx="684" cy="43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 Box 8"/>
            <p:cNvSpPr txBox="1"/>
            <p:nvPr/>
          </p:nvSpPr>
          <p:spPr>
            <a:xfrm>
              <a:off x="4627" y="6023"/>
              <a:ext cx="2969" cy="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Input feature maps</a:t>
              </a:r>
              <a:endParaRPr lang="en-IN" altLang="en-US" sz="14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4995" y="5814"/>
              <a:ext cx="2362" cy="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1"/>
            <p:nvPr/>
          </p:nvSpPr>
          <p:spPr>
            <a:xfrm>
              <a:off x="5912" y="5766"/>
              <a:ext cx="399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W</a:t>
              </a:r>
              <a:endParaRPr lang="en-IN" altLang="en-US" sz="900" b="1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402" y="3504"/>
              <a:ext cx="11" cy="215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 Box 12"/>
            <p:cNvSpPr txBox="1"/>
            <p:nvPr/>
          </p:nvSpPr>
          <p:spPr>
            <a:xfrm>
              <a:off x="7318" y="4398"/>
              <a:ext cx="399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H</a:t>
              </a:r>
              <a:endParaRPr lang="en-IN" altLang="en-US" sz="900" b="1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6703" y="4414"/>
              <a:ext cx="752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row</a:t>
              </a:r>
              <a:endParaRPr lang="en-IN" altLang="en-US" sz="900" b="1"/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6491" y="5351"/>
              <a:ext cx="752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col</a:t>
              </a:r>
              <a:endParaRPr lang="en-IN" altLang="en-US" sz="900" b="1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4599" y="3210"/>
              <a:ext cx="7" cy="93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1"/>
            <p:nvPr/>
          </p:nvSpPr>
          <p:spPr>
            <a:xfrm>
              <a:off x="4070" y="2928"/>
              <a:ext cx="1066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/>
                <a:t>stride=n</a:t>
              </a:r>
              <a:endParaRPr lang="en-IN" altLang="en-US" sz="900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4300" y="3494"/>
              <a:ext cx="399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n</a:t>
              </a:r>
              <a:endParaRPr lang="en-IN" altLang="en-US" sz="900" b="1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4397" y="5576"/>
              <a:ext cx="399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M</a:t>
              </a:r>
              <a:endParaRPr lang="en-IN" altLang="en-US" sz="900" b="1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4608" y="5418"/>
              <a:ext cx="325" cy="325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Bent-Up Arrow 21"/>
          <p:cNvSpPr/>
          <p:nvPr/>
        </p:nvSpPr>
        <p:spPr>
          <a:xfrm rot="5400000" flipH="1">
            <a:off x="2195830" y="1023620"/>
            <a:ext cx="807720" cy="3021330"/>
          </a:xfrm>
          <a:prstGeom prst="bentUpArrow">
            <a:avLst>
              <a:gd name="adj1" fmla="val 13600"/>
              <a:gd name="adj2" fmla="val 17963"/>
              <a:gd name="adj3" fmla="val 3231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110355" y="1932305"/>
            <a:ext cx="1933575" cy="731520"/>
            <a:chOff x="6473" y="3043"/>
            <a:chExt cx="3045" cy="1152"/>
          </a:xfrm>
        </p:grpSpPr>
        <p:sp>
          <p:nvSpPr>
            <p:cNvPr id="23" name="Rectangles 22"/>
            <p:cNvSpPr/>
            <p:nvPr/>
          </p:nvSpPr>
          <p:spPr>
            <a:xfrm>
              <a:off x="6473" y="3043"/>
              <a:ext cx="3045" cy="11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6824" y="3111"/>
              <a:ext cx="234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Fast convolution</a:t>
              </a:r>
              <a:endParaRPr lang="en-IN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30345" y="3055620"/>
            <a:ext cx="2124075" cy="2314575"/>
            <a:chOff x="6107" y="4812"/>
            <a:chExt cx="3345" cy="3645"/>
          </a:xfrm>
        </p:grpSpPr>
        <p:pic>
          <p:nvPicPr>
            <p:cNvPr id="26" name="Picture 25" descr="fast-con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7" y="4812"/>
              <a:ext cx="1425" cy="1245"/>
            </a:xfrm>
            <a:prstGeom prst="rect">
              <a:avLst/>
            </a:prstGeom>
          </p:spPr>
        </p:pic>
        <p:pic>
          <p:nvPicPr>
            <p:cNvPr id="27" name="Picture 26" descr="fast-con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3" y="4817"/>
              <a:ext cx="1425" cy="1245"/>
            </a:xfrm>
            <a:prstGeom prst="rect">
              <a:avLst/>
            </a:prstGeom>
          </p:spPr>
        </p:pic>
        <p:pic>
          <p:nvPicPr>
            <p:cNvPr id="28" name="Picture 27" descr="fast-con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2" y="6403"/>
              <a:ext cx="1425" cy="1245"/>
            </a:xfrm>
            <a:prstGeom prst="rect">
              <a:avLst/>
            </a:prstGeom>
          </p:spPr>
        </p:pic>
        <p:pic>
          <p:nvPicPr>
            <p:cNvPr id="29" name="Picture 28" descr="fast-con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8" y="6408"/>
              <a:ext cx="1425" cy="1245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6430" y="7860"/>
              <a:ext cx="2885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 Box 30"/>
            <p:cNvSpPr txBox="1"/>
            <p:nvPr/>
          </p:nvSpPr>
          <p:spPr>
            <a:xfrm>
              <a:off x="6900" y="7927"/>
              <a:ext cx="194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N </a:t>
              </a:r>
              <a:r>
                <a:rPr lang="en-IN" altLang="en-US" sz="1600"/>
                <a:t>filters</a:t>
              </a:r>
              <a:endParaRPr lang="en-IN" altLang="en-US" sz="1600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6334" y="5344"/>
              <a:ext cx="51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000" b="1"/>
                <a:t>r</a:t>
              </a:r>
              <a:endParaRPr lang="en-IN" altLang="en-US" sz="1000" b="1"/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6762" y="4987"/>
              <a:ext cx="51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000" b="1"/>
                <a:t>r</a:t>
              </a:r>
              <a:endParaRPr lang="en-IN" altLang="en-US" sz="1000" b="1"/>
            </a:p>
          </p:txBody>
        </p:sp>
      </p:grpSp>
      <p:sp>
        <p:nvSpPr>
          <p:cNvPr id="36" name="Right Arrow 35"/>
          <p:cNvSpPr/>
          <p:nvPr/>
        </p:nvSpPr>
        <p:spPr>
          <a:xfrm>
            <a:off x="6057265" y="2180590"/>
            <a:ext cx="2204720" cy="234315"/>
          </a:xfrm>
          <a:prstGeom prst="rightArrow">
            <a:avLst>
              <a:gd name="adj1" fmla="val 50000"/>
              <a:gd name="adj2" fmla="val 8523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6200000">
            <a:off x="4219575" y="2820035"/>
            <a:ext cx="450215" cy="151130"/>
          </a:xfrm>
          <a:prstGeom prst="rightArrow">
            <a:avLst>
              <a:gd name="adj1" fmla="val 50000"/>
              <a:gd name="adj2" fmla="val 8523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7826375" y="2810510"/>
            <a:ext cx="2801620" cy="2697480"/>
            <a:chOff x="12325" y="4426"/>
            <a:chExt cx="4412" cy="4248"/>
          </a:xfrm>
        </p:grpSpPr>
        <p:pic>
          <p:nvPicPr>
            <p:cNvPr id="38" name="Picture 37" descr="final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50" y="4426"/>
              <a:ext cx="3547" cy="330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 Box 48"/>
                <p:cNvSpPr txBox="1"/>
                <p:nvPr/>
              </p:nvSpPr>
              <p:spPr>
                <a:xfrm>
                  <a:off x="13359" y="4987"/>
                  <a:ext cx="92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altLang="en-US"/>
                </a:p>
              </p:txBody>
            </p:sp>
          </mc:Choice>
          <mc:Fallback>
            <p:sp>
              <p:nvSpPr>
                <p:cNvPr id="49" name="Text 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9" y="4987"/>
                  <a:ext cx="923" cy="580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 Box 49"/>
                <p:cNvSpPr txBox="1"/>
                <p:nvPr/>
              </p:nvSpPr>
              <p:spPr>
                <a:xfrm>
                  <a:off x="13359" y="6219"/>
                  <a:ext cx="92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altLang="en-US"/>
                </a:p>
              </p:txBody>
            </p:sp>
          </mc:Choice>
          <mc:Fallback>
            <p:sp>
              <p:nvSpPr>
                <p:cNvPr id="50" name="Text 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9" y="6219"/>
                  <a:ext cx="923" cy="58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/>
            <p:cNvCxnSpPr/>
            <p:nvPr/>
          </p:nvCxnSpPr>
          <p:spPr>
            <a:xfrm flipV="1">
              <a:off x="13011" y="7911"/>
              <a:ext cx="3188" cy="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1"/>
            <p:nvPr/>
          </p:nvSpPr>
          <p:spPr>
            <a:xfrm>
              <a:off x="14375" y="7875"/>
              <a:ext cx="539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C</a:t>
              </a:r>
              <a:endParaRPr lang="en-IN" altLang="en-US" sz="900" b="1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16342" y="4834"/>
              <a:ext cx="15" cy="288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 Box 53"/>
            <p:cNvSpPr txBox="1"/>
            <p:nvPr/>
          </p:nvSpPr>
          <p:spPr>
            <a:xfrm>
              <a:off x="16199" y="6076"/>
              <a:ext cx="539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R</a:t>
              </a:r>
              <a:endParaRPr lang="en-IN" altLang="en-US" sz="900" b="1"/>
            </a:p>
          </p:txBody>
        </p:sp>
        <p:sp>
          <p:nvSpPr>
            <p:cNvPr id="55" name="Text Box 54"/>
            <p:cNvSpPr txBox="1"/>
            <p:nvPr/>
          </p:nvSpPr>
          <p:spPr>
            <a:xfrm>
              <a:off x="15430" y="6010"/>
              <a:ext cx="101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row</a:t>
              </a:r>
              <a:endParaRPr lang="en-IN" altLang="en-US" sz="900" b="1"/>
            </a:p>
          </p:txBody>
        </p:sp>
        <p:sp>
          <p:nvSpPr>
            <p:cNvPr id="56" name="Text Box 55"/>
            <p:cNvSpPr txBox="1"/>
            <p:nvPr/>
          </p:nvSpPr>
          <p:spPr>
            <a:xfrm>
              <a:off x="15105" y="7291"/>
              <a:ext cx="101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col</a:t>
              </a:r>
              <a:endParaRPr lang="en-IN" altLang="en-US" sz="900" b="1"/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2325" y="7592"/>
              <a:ext cx="539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N</a:t>
              </a:r>
              <a:endParaRPr lang="en-IN" altLang="en-US" sz="900" b="1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12572" y="7380"/>
              <a:ext cx="439" cy="435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 Box 58"/>
            <p:cNvSpPr txBox="1"/>
            <p:nvPr/>
          </p:nvSpPr>
          <p:spPr>
            <a:xfrm>
              <a:off x="12807" y="8094"/>
              <a:ext cx="367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IN" altLang="en-US">
                  <a:sym typeface="+mn-ea"/>
                </a:rPr>
                <a:t>Output feature maps</a:t>
              </a:r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61985" y="1982470"/>
            <a:ext cx="989330" cy="637540"/>
            <a:chOff x="13011" y="3122"/>
            <a:chExt cx="1558" cy="1004"/>
          </a:xfrm>
        </p:grpSpPr>
        <p:pic>
          <p:nvPicPr>
            <p:cNvPr id="61" name="Picture 60" descr="Rectangle 7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11" y="3138"/>
              <a:ext cx="989" cy="989"/>
            </a:xfrm>
            <a:prstGeom prst="rect">
              <a:avLst/>
            </a:prstGeom>
          </p:spPr>
        </p:pic>
        <p:sp>
          <p:nvSpPr>
            <p:cNvPr id="62" name="Text Box 61"/>
            <p:cNvSpPr txBox="1"/>
            <p:nvPr/>
          </p:nvSpPr>
          <p:spPr>
            <a:xfrm>
              <a:off x="13300" y="3304"/>
              <a:ext cx="4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2000"/>
                <a:t>Y</a:t>
              </a:r>
              <a:endParaRPr lang="en-IN" altLang="en-US" sz="200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 flipH="1">
              <a:off x="14159" y="3122"/>
              <a:ext cx="13" cy="99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 Box 63"/>
            <p:cNvSpPr txBox="1"/>
            <p:nvPr/>
          </p:nvSpPr>
          <p:spPr>
            <a:xfrm>
              <a:off x="14159" y="3352"/>
              <a:ext cx="41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600"/>
                <a:t>m</a:t>
              </a:r>
              <a:endParaRPr lang="en-IN" altLang="en-US" sz="1600"/>
            </a:p>
          </p:txBody>
        </p:sp>
      </p:grpSp>
      <p:sp>
        <p:nvSpPr>
          <p:cNvPr id="66" name="Right Arrow 65"/>
          <p:cNvSpPr/>
          <p:nvPr/>
        </p:nvSpPr>
        <p:spPr>
          <a:xfrm rot="5400000">
            <a:off x="8350885" y="2768600"/>
            <a:ext cx="450215" cy="151130"/>
          </a:xfrm>
          <a:prstGeom prst="rightArrow">
            <a:avLst>
              <a:gd name="adj1" fmla="val 50000"/>
              <a:gd name="adj2" fmla="val 8523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37" grpId="0" animBg="1"/>
      <p:bldP spid="36" grpId="0" bldLvl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iti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2810510"/>
            <a:ext cx="2225040" cy="2086610"/>
          </a:xfrm>
          <a:prstGeom prst="rect">
            <a:avLst/>
          </a:prstGeom>
        </p:spPr>
      </p:pic>
      <p:pic>
        <p:nvPicPr>
          <p:cNvPr id="39" name="Picture 38" descr="initial-2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2810510"/>
            <a:ext cx="2222500" cy="2087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Overlap &amp; Save(OaS)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grpSp>
        <p:nvGrpSpPr>
          <p:cNvPr id="21" name="Group 20"/>
          <p:cNvGrpSpPr/>
          <p:nvPr/>
        </p:nvGrpSpPr>
        <p:grpSpPr>
          <a:xfrm>
            <a:off x="143510" y="2568575"/>
            <a:ext cx="3126105" cy="2939415"/>
            <a:chOff x="4070" y="2928"/>
            <a:chExt cx="3647" cy="34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 Box 6"/>
                <p:cNvSpPr txBox="1"/>
                <p:nvPr/>
              </p:nvSpPr>
              <p:spPr>
                <a:xfrm>
                  <a:off x="5173" y="3720"/>
                  <a:ext cx="684" cy="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altLang="en-US"/>
                </a:p>
              </p:txBody>
            </p:sp>
          </mc:Choice>
          <mc:Fallback>
            <p:sp>
              <p:nvSpPr>
                <p:cNvPr id="7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" y="3720"/>
                  <a:ext cx="684" cy="433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1"/>
                <p:nvPr/>
              </p:nvSpPr>
              <p:spPr>
                <a:xfrm>
                  <a:off x="5173" y="4625"/>
                  <a:ext cx="684" cy="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altLang="en-US"/>
                </a:p>
              </p:txBody>
            </p:sp>
          </mc:Choice>
          <mc:Fallback>
            <p:sp>
              <p:nvSpPr>
                <p:cNvPr id="8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" y="4625"/>
                  <a:ext cx="684" cy="43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 Box 8"/>
            <p:cNvSpPr txBox="1"/>
            <p:nvPr/>
          </p:nvSpPr>
          <p:spPr>
            <a:xfrm>
              <a:off x="4627" y="6023"/>
              <a:ext cx="2969" cy="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Input feature maps</a:t>
              </a:r>
              <a:endParaRPr lang="en-IN" altLang="en-US" sz="140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4995" y="5814"/>
              <a:ext cx="2362" cy="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1"/>
            <p:nvPr/>
          </p:nvSpPr>
          <p:spPr>
            <a:xfrm>
              <a:off x="5912" y="5766"/>
              <a:ext cx="399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W</a:t>
              </a:r>
              <a:endParaRPr lang="en-IN" altLang="en-US" sz="900" b="1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402" y="3504"/>
              <a:ext cx="11" cy="215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 Box 12"/>
            <p:cNvSpPr txBox="1"/>
            <p:nvPr/>
          </p:nvSpPr>
          <p:spPr>
            <a:xfrm>
              <a:off x="7318" y="4398"/>
              <a:ext cx="399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H</a:t>
              </a:r>
              <a:endParaRPr lang="en-IN" altLang="en-US" sz="900" b="1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6703" y="4414"/>
              <a:ext cx="752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row</a:t>
              </a:r>
              <a:endParaRPr lang="en-IN" altLang="en-US" sz="900" b="1"/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6491" y="5351"/>
              <a:ext cx="752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col</a:t>
              </a:r>
              <a:endParaRPr lang="en-IN" altLang="en-US" sz="900" b="1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4599" y="3210"/>
              <a:ext cx="7" cy="93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1"/>
            <p:nvPr/>
          </p:nvSpPr>
          <p:spPr>
            <a:xfrm>
              <a:off x="4070" y="2928"/>
              <a:ext cx="1066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/>
                <a:t>stride=n</a:t>
              </a:r>
              <a:endParaRPr lang="en-IN" altLang="en-US" sz="900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4300" y="3494"/>
              <a:ext cx="399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n</a:t>
              </a:r>
              <a:endParaRPr lang="en-IN" altLang="en-US" sz="900" b="1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4397" y="5576"/>
              <a:ext cx="399" cy="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M</a:t>
              </a:r>
              <a:endParaRPr lang="en-IN" altLang="en-US" sz="900" b="1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4608" y="5418"/>
              <a:ext cx="325" cy="325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Bent-Up Arrow 21"/>
          <p:cNvSpPr/>
          <p:nvPr/>
        </p:nvSpPr>
        <p:spPr>
          <a:xfrm rot="5400000" flipH="1">
            <a:off x="2195830" y="1023620"/>
            <a:ext cx="807720" cy="3021330"/>
          </a:xfrm>
          <a:prstGeom prst="bentUpArrow">
            <a:avLst>
              <a:gd name="adj1" fmla="val 13600"/>
              <a:gd name="adj2" fmla="val 17963"/>
              <a:gd name="adj3" fmla="val 3231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110355" y="1932305"/>
            <a:ext cx="1933575" cy="731520"/>
            <a:chOff x="6473" y="3043"/>
            <a:chExt cx="3045" cy="1152"/>
          </a:xfrm>
        </p:grpSpPr>
        <p:sp>
          <p:nvSpPr>
            <p:cNvPr id="23" name="Rectangles 22"/>
            <p:cNvSpPr/>
            <p:nvPr/>
          </p:nvSpPr>
          <p:spPr>
            <a:xfrm>
              <a:off x="6473" y="3043"/>
              <a:ext cx="3045" cy="11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6824" y="3111"/>
              <a:ext cx="234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Fast convolution</a:t>
              </a:r>
              <a:endParaRPr lang="en-IN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30345" y="3060065"/>
            <a:ext cx="2124075" cy="2314575"/>
            <a:chOff x="6107" y="4812"/>
            <a:chExt cx="3345" cy="3645"/>
          </a:xfrm>
        </p:grpSpPr>
        <p:pic>
          <p:nvPicPr>
            <p:cNvPr id="26" name="Picture 25" descr="fast-con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7" y="4812"/>
              <a:ext cx="1425" cy="1245"/>
            </a:xfrm>
            <a:prstGeom prst="rect">
              <a:avLst/>
            </a:prstGeom>
          </p:spPr>
        </p:pic>
        <p:pic>
          <p:nvPicPr>
            <p:cNvPr id="27" name="Picture 26" descr="fast-con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3" y="4817"/>
              <a:ext cx="1425" cy="1245"/>
            </a:xfrm>
            <a:prstGeom prst="rect">
              <a:avLst/>
            </a:prstGeom>
          </p:spPr>
        </p:pic>
        <p:pic>
          <p:nvPicPr>
            <p:cNvPr id="28" name="Picture 27" descr="fast-con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2" y="6403"/>
              <a:ext cx="1425" cy="1245"/>
            </a:xfrm>
            <a:prstGeom prst="rect">
              <a:avLst/>
            </a:prstGeom>
          </p:spPr>
        </p:pic>
        <p:pic>
          <p:nvPicPr>
            <p:cNvPr id="29" name="Picture 28" descr="fast-con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8" y="6408"/>
              <a:ext cx="1425" cy="1245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6430" y="7860"/>
              <a:ext cx="2885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 Box 30"/>
            <p:cNvSpPr txBox="1"/>
            <p:nvPr/>
          </p:nvSpPr>
          <p:spPr>
            <a:xfrm>
              <a:off x="6900" y="7927"/>
              <a:ext cx="194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N </a:t>
              </a:r>
              <a:r>
                <a:rPr lang="en-IN" altLang="en-US" sz="1600"/>
                <a:t>filters</a:t>
              </a:r>
              <a:endParaRPr lang="en-IN" altLang="en-US" sz="1600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6334" y="5344"/>
              <a:ext cx="51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000" b="1"/>
                <a:t>r</a:t>
              </a:r>
              <a:endParaRPr lang="en-IN" altLang="en-US" sz="1000" b="1"/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6762" y="4987"/>
              <a:ext cx="51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000" b="1"/>
                <a:t>r</a:t>
              </a:r>
              <a:endParaRPr lang="en-IN" altLang="en-US" sz="1000" b="1"/>
            </a:p>
          </p:txBody>
        </p:sp>
      </p:grpSp>
      <p:sp>
        <p:nvSpPr>
          <p:cNvPr id="36" name="Right Arrow 35"/>
          <p:cNvSpPr/>
          <p:nvPr/>
        </p:nvSpPr>
        <p:spPr>
          <a:xfrm>
            <a:off x="6057265" y="2180590"/>
            <a:ext cx="2204720" cy="234315"/>
          </a:xfrm>
          <a:prstGeom prst="rightArrow">
            <a:avLst>
              <a:gd name="adj1" fmla="val 50000"/>
              <a:gd name="adj2" fmla="val 8523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6200000">
            <a:off x="4219575" y="2820035"/>
            <a:ext cx="450215" cy="151130"/>
          </a:xfrm>
          <a:prstGeom prst="rightArrow">
            <a:avLst>
              <a:gd name="adj1" fmla="val 50000"/>
              <a:gd name="adj2" fmla="val 8523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7826375" y="2780665"/>
            <a:ext cx="2802255" cy="2727325"/>
            <a:chOff x="12325" y="4379"/>
            <a:chExt cx="4413" cy="4295"/>
          </a:xfrm>
        </p:grpSpPr>
        <p:pic>
          <p:nvPicPr>
            <p:cNvPr id="3" name="Picture 2" descr="final(1)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04" y="4379"/>
              <a:ext cx="3647" cy="336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 Box 48"/>
                <p:cNvSpPr txBox="1"/>
                <p:nvPr/>
              </p:nvSpPr>
              <p:spPr>
                <a:xfrm>
                  <a:off x="13281" y="4987"/>
                  <a:ext cx="92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altLang="en-US"/>
                </a:p>
              </p:txBody>
            </p:sp>
          </mc:Choice>
          <mc:Fallback>
            <p:sp>
              <p:nvSpPr>
                <p:cNvPr id="49" name="Text 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1" y="4987"/>
                  <a:ext cx="923" cy="580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 Box 49"/>
                <p:cNvSpPr txBox="1"/>
                <p:nvPr/>
              </p:nvSpPr>
              <p:spPr>
                <a:xfrm>
                  <a:off x="13268" y="6024"/>
                  <a:ext cx="92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en-I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altLang="en-US"/>
                </a:p>
              </p:txBody>
            </p:sp>
          </mc:Choice>
          <mc:Fallback>
            <p:sp>
              <p:nvSpPr>
                <p:cNvPr id="50" name="Text 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68" y="6024"/>
                  <a:ext cx="923" cy="58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/>
            <p:cNvCxnSpPr/>
            <p:nvPr/>
          </p:nvCxnSpPr>
          <p:spPr>
            <a:xfrm flipV="1">
              <a:off x="13011" y="7911"/>
              <a:ext cx="3188" cy="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1"/>
            <p:nvPr/>
          </p:nvSpPr>
          <p:spPr>
            <a:xfrm>
              <a:off x="14375" y="7875"/>
              <a:ext cx="539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C</a:t>
              </a:r>
              <a:endParaRPr lang="en-IN" altLang="en-US" sz="900" b="1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16342" y="4834"/>
              <a:ext cx="15" cy="288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 Box 53"/>
            <p:cNvSpPr txBox="1"/>
            <p:nvPr/>
          </p:nvSpPr>
          <p:spPr>
            <a:xfrm>
              <a:off x="16199" y="6076"/>
              <a:ext cx="539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R</a:t>
              </a:r>
              <a:endParaRPr lang="en-IN" altLang="en-US" sz="900" b="1"/>
            </a:p>
          </p:txBody>
        </p:sp>
        <p:sp>
          <p:nvSpPr>
            <p:cNvPr id="55" name="Text Box 54"/>
            <p:cNvSpPr txBox="1"/>
            <p:nvPr/>
          </p:nvSpPr>
          <p:spPr>
            <a:xfrm>
              <a:off x="15430" y="6010"/>
              <a:ext cx="101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row</a:t>
              </a:r>
              <a:endParaRPr lang="en-IN" altLang="en-US" sz="900" b="1"/>
            </a:p>
          </p:txBody>
        </p:sp>
        <p:sp>
          <p:nvSpPr>
            <p:cNvPr id="56" name="Text Box 55"/>
            <p:cNvSpPr txBox="1"/>
            <p:nvPr/>
          </p:nvSpPr>
          <p:spPr>
            <a:xfrm>
              <a:off x="15105" y="7291"/>
              <a:ext cx="101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col</a:t>
              </a:r>
              <a:endParaRPr lang="en-IN" altLang="en-US" sz="900" b="1"/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2325" y="7592"/>
              <a:ext cx="539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900" b="1"/>
                <a:t>N</a:t>
              </a:r>
              <a:endParaRPr lang="en-IN" altLang="en-US" sz="900" b="1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12572" y="7380"/>
              <a:ext cx="439" cy="435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 Box 58"/>
            <p:cNvSpPr txBox="1"/>
            <p:nvPr/>
          </p:nvSpPr>
          <p:spPr>
            <a:xfrm>
              <a:off x="12807" y="8094"/>
              <a:ext cx="367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IN" altLang="en-US">
                  <a:sym typeface="+mn-ea"/>
                </a:rPr>
                <a:t>Output feature maps</a:t>
              </a:r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61985" y="1982470"/>
            <a:ext cx="989330" cy="637540"/>
            <a:chOff x="13011" y="3122"/>
            <a:chExt cx="1558" cy="1004"/>
          </a:xfrm>
        </p:grpSpPr>
        <p:pic>
          <p:nvPicPr>
            <p:cNvPr id="61" name="Picture 60" descr="Rectangle 7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11" y="3138"/>
              <a:ext cx="989" cy="989"/>
            </a:xfrm>
            <a:prstGeom prst="rect">
              <a:avLst/>
            </a:prstGeom>
          </p:spPr>
        </p:pic>
        <p:sp>
          <p:nvSpPr>
            <p:cNvPr id="62" name="Text Box 61"/>
            <p:cNvSpPr txBox="1"/>
            <p:nvPr/>
          </p:nvSpPr>
          <p:spPr>
            <a:xfrm>
              <a:off x="13300" y="3304"/>
              <a:ext cx="41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2000"/>
                <a:t>Y</a:t>
              </a:r>
              <a:endParaRPr lang="en-IN" altLang="en-US" sz="200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 flipH="1">
              <a:off x="14159" y="3122"/>
              <a:ext cx="13" cy="99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 Box 63"/>
            <p:cNvSpPr txBox="1"/>
            <p:nvPr/>
          </p:nvSpPr>
          <p:spPr>
            <a:xfrm>
              <a:off x="14159" y="3352"/>
              <a:ext cx="41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600"/>
                <a:t>m</a:t>
              </a:r>
              <a:endParaRPr lang="en-IN" altLang="en-US" sz="1600"/>
            </a:p>
          </p:txBody>
        </p:sp>
      </p:grpSp>
      <p:sp>
        <p:nvSpPr>
          <p:cNvPr id="66" name="Right Arrow 65"/>
          <p:cNvSpPr/>
          <p:nvPr/>
        </p:nvSpPr>
        <p:spPr>
          <a:xfrm rot="5400000">
            <a:off x="8350885" y="2768600"/>
            <a:ext cx="450215" cy="151130"/>
          </a:xfrm>
          <a:prstGeom prst="rightArrow">
            <a:avLst>
              <a:gd name="adj1" fmla="val 50000"/>
              <a:gd name="adj2" fmla="val 8523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  <p:bldP spid="36" grpId="0" animBg="1"/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Block Diagram 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3243580" y="3592195"/>
            <a:ext cx="894080" cy="231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385685" y="3331210"/>
            <a:ext cx="1051560" cy="492125"/>
            <a:chOff x="10590" y="2758"/>
            <a:chExt cx="1656" cy="775"/>
          </a:xfrm>
        </p:grpSpPr>
        <p:sp>
          <p:nvSpPr>
            <p:cNvPr id="3" name="Right Arrow 2"/>
            <p:cNvSpPr/>
            <p:nvPr/>
          </p:nvSpPr>
          <p:spPr>
            <a:xfrm>
              <a:off x="10741" y="3169"/>
              <a:ext cx="1408" cy="3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10590" y="2758"/>
              <a:ext cx="16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>
                  <a:latin typeface="Inter" panose="02000503000000020004" charset="0"/>
                  <a:cs typeface="Inter" panose="02000503000000020004" charset="0"/>
                </a:rPr>
                <a:t>FIFO</a:t>
              </a:r>
              <a:endParaRPr lang="en-IN" altLang="en-US">
                <a:latin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2495" y="2420620"/>
            <a:ext cx="2292350" cy="2382520"/>
            <a:chOff x="396" y="1324"/>
            <a:chExt cx="3610" cy="3752"/>
          </a:xfrm>
        </p:grpSpPr>
        <p:pic>
          <p:nvPicPr>
            <p:cNvPr id="7" name="Picture 6" descr="cub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8" y="1324"/>
              <a:ext cx="3249" cy="3752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 rot="16200000">
              <a:off x="110" y="2953"/>
              <a:ext cx="10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H,W</a:t>
              </a:r>
              <a:endParaRPr lang="en-IN" altLang="en-US" sz="1400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066" y="4502"/>
              <a:ext cx="4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M</a:t>
              </a:r>
              <a:endParaRPr lang="en-IN" altLang="en-US" sz="14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84015" y="2866390"/>
            <a:ext cx="3102610" cy="1425575"/>
            <a:chOff x="5548" y="2026"/>
            <a:chExt cx="4886" cy="2245"/>
          </a:xfrm>
        </p:grpSpPr>
        <p:pic>
          <p:nvPicPr>
            <p:cNvPr id="10" name="Picture 9" descr="layer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8" y="2431"/>
              <a:ext cx="4886" cy="1841"/>
            </a:xfrm>
            <a:prstGeom prst="rect">
              <a:avLst/>
            </a:prstGeom>
          </p:spPr>
        </p:pic>
        <p:sp>
          <p:nvSpPr>
            <p:cNvPr id="11" name="Text Box 10"/>
            <p:cNvSpPr txBox="1"/>
            <p:nvPr/>
          </p:nvSpPr>
          <p:spPr>
            <a:xfrm>
              <a:off x="7073" y="2026"/>
              <a:ext cx="107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Inter" panose="02000503000000020004" charset="0"/>
                  <a:cs typeface="Inter" panose="02000503000000020004" charset="0"/>
                </a:rPr>
                <a:t>MxW</a:t>
              </a:r>
              <a:endParaRPr lang="en-IN" altLang="en-US">
                <a:latin typeface="Inter" panose="02000503000000020004" charset="0"/>
                <a:cs typeface="Inter" panose="02000503000000020004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5560" y="2268"/>
              <a:ext cx="1513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015" y="2269"/>
              <a:ext cx="1513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 descr="6_st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840" y="2964815"/>
            <a:ext cx="2251710" cy="1486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Block Diagram 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785" y="5974062"/>
            <a:ext cx="568036" cy="365125"/>
          </a:xfrm>
        </p:spPr>
        <p:txBody>
          <a:bodyPr/>
          <a:lstStyle/>
          <a:p>
            <a:fld id="{917C3962-B272-494B-9B95-87BC565E81CE}" type="slidenum">
              <a:rPr lang="en-IN" smtClean="0"/>
            </a:fld>
            <a:endParaRPr lang="en-IN"/>
          </a:p>
        </p:txBody>
      </p:sp>
      <p:grpSp>
        <p:nvGrpSpPr>
          <p:cNvPr id="103" name="Group 102"/>
          <p:cNvGrpSpPr/>
          <p:nvPr/>
        </p:nvGrpSpPr>
        <p:grpSpPr>
          <a:xfrm>
            <a:off x="3684270" y="1871980"/>
            <a:ext cx="736600" cy="387985"/>
            <a:chOff x="5802" y="2948"/>
            <a:chExt cx="1160" cy="611"/>
          </a:xfrm>
        </p:grpSpPr>
        <p:sp>
          <p:nvSpPr>
            <p:cNvPr id="12" name="Right Arrow 11"/>
            <p:cNvSpPr/>
            <p:nvPr/>
          </p:nvSpPr>
          <p:spPr>
            <a:xfrm>
              <a:off x="5802" y="3273"/>
              <a:ext cx="1161" cy="28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5946" y="2948"/>
              <a:ext cx="8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FIFO</a:t>
              </a:r>
              <a:endParaRPr lang="en-IN" altLang="en-US" sz="1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32280" y="1442085"/>
            <a:ext cx="1898650" cy="1405890"/>
            <a:chOff x="3456" y="2271"/>
            <a:chExt cx="2990" cy="2214"/>
          </a:xfrm>
        </p:grpSpPr>
        <p:pic>
          <p:nvPicPr>
            <p:cNvPr id="3" name="Picture 2" descr="firs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38" y="3000"/>
              <a:ext cx="2608" cy="147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3709" y="2999"/>
              <a:ext cx="0" cy="148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827" y="2608"/>
              <a:ext cx="2583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840" y="2895"/>
              <a:ext cx="509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1"/>
            <p:nvPr/>
          </p:nvSpPr>
          <p:spPr>
            <a:xfrm>
              <a:off x="3958" y="2556"/>
              <a:ext cx="28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M</a:t>
              </a:r>
              <a:endParaRPr lang="en-IN" altLang="en-US" sz="1200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4442" y="2271"/>
              <a:ext cx="131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MxW</a:t>
              </a:r>
              <a:endParaRPr lang="en-IN" altLang="en-US" sz="1400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3456" y="3523"/>
              <a:ext cx="28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H</a:t>
              </a:r>
              <a:endParaRPr lang="en-IN" altLang="en-US" sz="1200"/>
            </a:p>
          </p:txBody>
        </p:sp>
      </p:grpSp>
      <p:grpSp>
        <p:nvGrpSpPr>
          <p:cNvPr id="105" name="Group 104"/>
          <p:cNvGrpSpPr/>
          <p:nvPr/>
        </p:nvGrpSpPr>
        <p:grpSpPr>
          <a:xfrm rot="0">
            <a:off x="4912360" y="1332230"/>
            <a:ext cx="2822575" cy="2368550"/>
            <a:chOff x="7736" y="2098"/>
            <a:chExt cx="4445" cy="3730"/>
          </a:xfrm>
        </p:grpSpPr>
        <p:pic>
          <p:nvPicPr>
            <p:cNvPr id="5" name="Picture 4" descr="sec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6" y="2558"/>
              <a:ext cx="3022" cy="2859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 flipV="1">
              <a:off x="7744" y="2426"/>
              <a:ext cx="3007" cy="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 Box 21"/>
            <p:cNvSpPr txBox="1"/>
            <p:nvPr/>
          </p:nvSpPr>
          <p:spPr>
            <a:xfrm>
              <a:off x="8589" y="2098"/>
              <a:ext cx="131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MxW</a:t>
              </a:r>
              <a:endParaRPr lang="en-IN" altLang="en-US" sz="140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0830" y="2608"/>
              <a:ext cx="706" cy="2230"/>
              <a:chOff x="10830" y="2608"/>
              <a:chExt cx="706" cy="2230"/>
            </a:xfrm>
          </p:grpSpPr>
          <p:grpSp>
            <p:nvGrpSpPr>
              <p:cNvPr id="43" name="Group 42"/>
              <p:cNvGrpSpPr/>
              <p:nvPr/>
            </p:nvGrpSpPr>
            <p:grpSpPr>
              <a:xfrm rot="10800000">
                <a:off x="10830" y="2608"/>
                <a:ext cx="706" cy="2231"/>
                <a:chOff x="7010" y="2595"/>
                <a:chExt cx="706" cy="2231"/>
              </a:xfrm>
            </p:grpSpPr>
            <p:sp>
              <p:nvSpPr>
                <p:cNvPr id="44" name="Left Bracket 43"/>
                <p:cNvSpPr/>
                <p:nvPr/>
              </p:nvSpPr>
              <p:spPr>
                <a:xfrm>
                  <a:off x="7597" y="3821"/>
                  <a:ext cx="119" cy="1005"/>
                </a:xfrm>
                <a:prstGeom prst="leftBracket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 flipH="1" flipV="1">
                  <a:off x="7010" y="2608"/>
                  <a:ext cx="1" cy="172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7010" y="2595"/>
                  <a:ext cx="584" cy="13"/>
                </a:xfrm>
                <a:prstGeom prst="straightConnector1">
                  <a:avLst/>
                </a:prstGeom>
                <a:ln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>
                <a:stCxn id="44" idx="1"/>
              </p:cNvCxnSpPr>
              <p:nvPr/>
            </p:nvCxnSpPr>
            <p:spPr>
              <a:xfrm flipV="1">
                <a:off x="10949" y="3104"/>
                <a:ext cx="574" cy="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10806" y="3873"/>
              <a:ext cx="456" cy="1448"/>
              <a:chOff x="10806" y="3873"/>
              <a:chExt cx="456" cy="1448"/>
            </a:xfrm>
          </p:grpSpPr>
          <p:sp>
            <p:nvSpPr>
              <p:cNvPr id="49" name="Right Bracket 48"/>
              <p:cNvSpPr/>
              <p:nvPr/>
            </p:nvSpPr>
            <p:spPr>
              <a:xfrm>
                <a:off x="10845" y="4982"/>
                <a:ext cx="143" cy="339"/>
              </a:xfrm>
              <a:prstGeom prst="rightBracket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>
                <a:stCxn id="49" idx="2"/>
              </p:cNvCxnSpPr>
              <p:nvPr/>
            </p:nvCxnSpPr>
            <p:spPr>
              <a:xfrm flipV="1">
                <a:off x="10988" y="5139"/>
                <a:ext cx="274" cy="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1249" y="4003"/>
                <a:ext cx="6" cy="11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>
                <a:off x="10936" y="4004"/>
                <a:ext cx="326" cy="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ight Bracket 52"/>
              <p:cNvSpPr/>
              <p:nvPr/>
            </p:nvSpPr>
            <p:spPr>
              <a:xfrm>
                <a:off x="10806" y="3873"/>
                <a:ext cx="119" cy="326"/>
              </a:xfrm>
              <a:prstGeom prst="rightBracket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>
              <a:off x="11857" y="3769"/>
              <a:ext cx="0" cy="1644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1849" y="2500"/>
              <a:ext cx="9" cy="1126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 Box 56"/>
            <p:cNvSpPr txBox="1"/>
            <p:nvPr/>
          </p:nvSpPr>
          <p:spPr>
            <a:xfrm>
              <a:off x="11849" y="2791"/>
              <a:ext cx="33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m</a:t>
              </a:r>
              <a:endParaRPr lang="en-IN" altLang="en-US" sz="1400"/>
            </a:p>
          </p:txBody>
        </p:sp>
        <p:sp>
          <p:nvSpPr>
            <p:cNvPr id="58" name="Text Box 57"/>
            <p:cNvSpPr txBox="1"/>
            <p:nvPr/>
          </p:nvSpPr>
          <p:spPr>
            <a:xfrm>
              <a:off x="11827" y="4356"/>
              <a:ext cx="33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n</a:t>
              </a:r>
              <a:endParaRPr lang="en-IN" altLang="en-US" sz="1400"/>
            </a:p>
          </p:txBody>
        </p:sp>
        <p:sp>
          <p:nvSpPr>
            <p:cNvPr id="60" name="Text Box 59"/>
            <p:cNvSpPr txBox="1"/>
            <p:nvPr/>
          </p:nvSpPr>
          <p:spPr>
            <a:xfrm>
              <a:off x="8669" y="5345"/>
              <a:ext cx="289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input line buffer</a:t>
              </a:r>
              <a:endParaRPr lang="en-IN" altLang="en-US" sz="140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065395" y="2385060"/>
            <a:ext cx="1371600" cy="1134745"/>
            <a:chOff x="3747" y="4843"/>
            <a:chExt cx="2160" cy="1787"/>
          </a:xfrm>
        </p:grpSpPr>
        <p:sp>
          <p:nvSpPr>
            <p:cNvPr id="61" name="Rectangles 60"/>
            <p:cNvSpPr/>
            <p:nvPr/>
          </p:nvSpPr>
          <p:spPr>
            <a:xfrm>
              <a:off x="3747" y="4843"/>
              <a:ext cx="1335" cy="1787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Text Box 61"/>
            <p:cNvSpPr txBox="1"/>
            <p:nvPr/>
          </p:nvSpPr>
          <p:spPr>
            <a:xfrm>
              <a:off x="3902" y="5326"/>
              <a:ext cx="102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input tile</a:t>
              </a:r>
              <a:endParaRPr lang="en-IN" altLang="en-US" sz="1400"/>
            </a:p>
          </p:txBody>
        </p:sp>
        <p:sp>
          <p:nvSpPr>
            <p:cNvPr id="63" name="Right Arrow 62"/>
            <p:cNvSpPr/>
            <p:nvPr/>
          </p:nvSpPr>
          <p:spPr>
            <a:xfrm>
              <a:off x="5183" y="5620"/>
              <a:ext cx="724" cy="306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338820" y="1796415"/>
            <a:ext cx="1844675" cy="1551940"/>
            <a:chOff x="13132" y="2829"/>
            <a:chExt cx="2905" cy="2444"/>
          </a:xfrm>
        </p:grpSpPr>
        <p:pic>
          <p:nvPicPr>
            <p:cNvPr id="6" name="Picture 5" descr="filterbuffe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32" y="2829"/>
              <a:ext cx="1897" cy="1819"/>
            </a:xfrm>
            <a:prstGeom prst="rect">
              <a:avLst/>
            </a:prstGeom>
          </p:spPr>
        </p:pic>
        <p:sp>
          <p:nvSpPr>
            <p:cNvPr id="65" name="Text Box 64"/>
            <p:cNvSpPr txBox="1"/>
            <p:nvPr/>
          </p:nvSpPr>
          <p:spPr>
            <a:xfrm>
              <a:off x="13781" y="4791"/>
              <a:ext cx="225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filter buffer</a:t>
              </a:r>
              <a:endParaRPr lang="en-IN" altLang="en-US" sz="140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1950" y="4042410"/>
            <a:ext cx="4006215" cy="335280"/>
            <a:chOff x="8570" y="6366"/>
            <a:chExt cx="6309" cy="528"/>
          </a:xfrm>
        </p:grpSpPr>
        <p:grpSp>
          <p:nvGrpSpPr>
            <p:cNvPr id="11" name="Group 10"/>
            <p:cNvGrpSpPr/>
            <p:nvPr/>
          </p:nvGrpSpPr>
          <p:grpSpPr>
            <a:xfrm>
              <a:off x="8570" y="6368"/>
              <a:ext cx="1099" cy="526"/>
              <a:chOff x="6449" y="7799"/>
              <a:chExt cx="1683" cy="546"/>
            </a:xfrm>
          </p:grpSpPr>
          <p:sp>
            <p:nvSpPr>
              <p:cNvPr id="7" name="Rectangles 6"/>
              <p:cNvSpPr/>
              <p:nvPr/>
            </p:nvSpPr>
            <p:spPr>
              <a:xfrm>
                <a:off x="6449" y="7799"/>
                <a:ext cx="1683" cy="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" name="Text Box 7"/>
              <p:cNvSpPr txBox="1"/>
              <p:nvPr/>
            </p:nvSpPr>
            <p:spPr>
              <a:xfrm>
                <a:off x="6749" y="7844"/>
                <a:ext cx="1084" cy="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IN" altLang="en-US" sz="1400"/>
                  <a:t>PE</a:t>
                </a:r>
                <a:endParaRPr lang="en-IN" altLang="en-US" sz="1400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0137" y="6368"/>
              <a:ext cx="1099" cy="526"/>
              <a:chOff x="6449" y="7799"/>
              <a:chExt cx="1683" cy="546"/>
            </a:xfrm>
          </p:grpSpPr>
          <p:sp>
            <p:nvSpPr>
              <p:cNvPr id="67" name="Rectangles 66"/>
              <p:cNvSpPr/>
              <p:nvPr/>
            </p:nvSpPr>
            <p:spPr>
              <a:xfrm>
                <a:off x="6449" y="7799"/>
                <a:ext cx="1683" cy="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8" name="Text Box 67"/>
              <p:cNvSpPr txBox="1"/>
              <p:nvPr/>
            </p:nvSpPr>
            <p:spPr>
              <a:xfrm>
                <a:off x="6749" y="7844"/>
                <a:ext cx="1084" cy="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IN" altLang="en-US" sz="1400"/>
                  <a:t>PE</a:t>
                </a:r>
                <a:endParaRPr lang="en-IN" altLang="en-US" sz="140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13781" y="6366"/>
              <a:ext cx="1099" cy="526"/>
              <a:chOff x="6449" y="7799"/>
              <a:chExt cx="1683" cy="546"/>
            </a:xfrm>
          </p:grpSpPr>
          <p:sp>
            <p:nvSpPr>
              <p:cNvPr id="70" name="Rectangles 69"/>
              <p:cNvSpPr/>
              <p:nvPr/>
            </p:nvSpPr>
            <p:spPr>
              <a:xfrm>
                <a:off x="6449" y="7799"/>
                <a:ext cx="1683" cy="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1" name="Text Box 70"/>
              <p:cNvSpPr txBox="1"/>
              <p:nvPr/>
            </p:nvSpPr>
            <p:spPr>
              <a:xfrm>
                <a:off x="6749" y="7844"/>
                <a:ext cx="1084" cy="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IN" altLang="en-US" sz="1400"/>
                  <a:t>PE</a:t>
                </a:r>
                <a:endParaRPr lang="en-IN" altLang="en-US" sz="1400"/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11707" y="6593"/>
              <a:ext cx="120" cy="12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1933" y="6593"/>
              <a:ext cx="120" cy="12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2159" y="6593"/>
              <a:ext cx="120" cy="12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594350" y="3844925"/>
            <a:ext cx="3314700" cy="198755"/>
            <a:chOff x="9120" y="6055"/>
            <a:chExt cx="5220" cy="313"/>
          </a:xfrm>
        </p:grpSpPr>
        <p:cxnSp>
          <p:nvCxnSpPr>
            <p:cNvPr id="77" name="Straight Connector 76"/>
            <p:cNvCxnSpPr/>
            <p:nvPr/>
          </p:nvCxnSpPr>
          <p:spPr>
            <a:xfrm flipV="1">
              <a:off x="9124" y="6055"/>
              <a:ext cx="1" cy="31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0694" y="6060"/>
              <a:ext cx="2" cy="30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4329" y="6060"/>
              <a:ext cx="2" cy="30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9120" y="6070"/>
              <a:ext cx="5220" cy="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010275" y="3063240"/>
            <a:ext cx="3314700" cy="983615"/>
            <a:chOff x="9465" y="4824"/>
            <a:chExt cx="5220" cy="1549"/>
          </a:xfrm>
        </p:grpSpPr>
        <p:grpSp>
          <p:nvGrpSpPr>
            <p:cNvPr id="82" name="Group 81"/>
            <p:cNvGrpSpPr/>
            <p:nvPr/>
          </p:nvGrpSpPr>
          <p:grpSpPr>
            <a:xfrm>
              <a:off x="9465" y="5803"/>
              <a:ext cx="5220" cy="571"/>
              <a:chOff x="9120" y="6055"/>
              <a:chExt cx="5220" cy="571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V="1">
                <a:off x="9120" y="6055"/>
                <a:ext cx="5" cy="551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10696" y="6060"/>
                <a:ext cx="4" cy="551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 flipV="1">
                <a:off x="14331" y="6060"/>
                <a:ext cx="4" cy="566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9120" y="6070"/>
                <a:ext cx="5220" cy="5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87" name="Straight Connector 86"/>
            <p:cNvCxnSpPr/>
            <p:nvPr/>
          </p:nvCxnSpPr>
          <p:spPr>
            <a:xfrm flipV="1">
              <a:off x="13575" y="4824"/>
              <a:ext cx="0" cy="10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0800000">
            <a:off x="5814695" y="4373880"/>
            <a:ext cx="3314700" cy="198755"/>
            <a:chOff x="9120" y="6055"/>
            <a:chExt cx="5220" cy="313"/>
          </a:xfrm>
        </p:grpSpPr>
        <p:cxnSp>
          <p:nvCxnSpPr>
            <p:cNvPr id="90" name="Straight Connector 89"/>
            <p:cNvCxnSpPr/>
            <p:nvPr/>
          </p:nvCxnSpPr>
          <p:spPr>
            <a:xfrm flipV="1">
              <a:off x="9124" y="6055"/>
              <a:ext cx="1" cy="313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12806" y="6060"/>
              <a:ext cx="2" cy="30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14329" y="6060"/>
              <a:ext cx="2" cy="30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9120" y="6070"/>
              <a:ext cx="5220" cy="5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4" name="Right Arrow 93"/>
          <p:cNvSpPr/>
          <p:nvPr/>
        </p:nvSpPr>
        <p:spPr>
          <a:xfrm rot="5400000">
            <a:off x="8338185" y="4603115"/>
            <a:ext cx="259080" cy="19812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7334250" y="4829175"/>
            <a:ext cx="3613785" cy="1452245"/>
            <a:chOff x="11550" y="7605"/>
            <a:chExt cx="5691" cy="2287"/>
          </a:xfrm>
        </p:grpSpPr>
        <p:pic>
          <p:nvPicPr>
            <p:cNvPr id="10" name="Picture 9" descr="thir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50" y="7609"/>
              <a:ext cx="5220" cy="1840"/>
            </a:xfrm>
            <a:prstGeom prst="rect">
              <a:avLst/>
            </a:prstGeom>
          </p:spPr>
        </p:pic>
        <p:cxnSp>
          <p:nvCxnSpPr>
            <p:cNvPr id="95" name="Straight Arrow Connector 94"/>
            <p:cNvCxnSpPr/>
            <p:nvPr/>
          </p:nvCxnSpPr>
          <p:spPr>
            <a:xfrm>
              <a:off x="16898" y="7605"/>
              <a:ext cx="13" cy="183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Text Box 95"/>
            <p:cNvSpPr txBox="1"/>
            <p:nvPr/>
          </p:nvSpPr>
          <p:spPr>
            <a:xfrm>
              <a:off x="16909" y="8257"/>
              <a:ext cx="33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m</a:t>
              </a:r>
              <a:endParaRPr lang="en-IN" altLang="en-US" sz="1400"/>
            </a:p>
          </p:txBody>
        </p:sp>
        <p:sp>
          <p:nvSpPr>
            <p:cNvPr id="97" name="Text Box 96"/>
            <p:cNvSpPr txBox="1"/>
            <p:nvPr/>
          </p:nvSpPr>
          <p:spPr>
            <a:xfrm>
              <a:off x="12439" y="9410"/>
              <a:ext cx="289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output line buffer</a:t>
              </a:r>
              <a:endParaRPr lang="en-IN" altLang="en-US" sz="140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929890" y="5132705"/>
            <a:ext cx="736600" cy="387985"/>
            <a:chOff x="4614" y="8083"/>
            <a:chExt cx="1160" cy="611"/>
          </a:xfrm>
        </p:grpSpPr>
        <p:sp>
          <p:nvSpPr>
            <p:cNvPr id="101" name="Right Arrow 100"/>
            <p:cNvSpPr/>
            <p:nvPr/>
          </p:nvSpPr>
          <p:spPr>
            <a:xfrm rot="10800000">
              <a:off x="4614" y="8408"/>
              <a:ext cx="1161" cy="28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4758" y="8083"/>
              <a:ext cx="8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FIFO</a:t>
              </a:r>
              <a:endParaRPr lang="en-IN" altLang="en-US" sz="14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80440" y="4476115"/>
            <a:ext cx="1875155" cy="1405890"/>
            <a:chOff x="1544" y="7049"/>
            <a:chExt cx="2953" cy="2214"/>
          </a:xfrm>
        </p:grpSpPr>
        <p:pic>
          <p:nvPicPr>
            <p:cNvPr id="9" name="Picture 8" descr="final-final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5" y="7759"/>
              <a:ext cx="2607" cy="1478"/>
            </a:xfrm>
            <a:prstGeom prst="rect">
              <a:avLst/>
            </a:prstGeom>
          </p:spPr>
        </p:pic>
        <p:cxnSp>
          <p:nvCxnSpPr>
            <p:cNvPr id="109" name="Straight Arrow Connector 108"/>
            <p:cNvCxnSpPr/>
            <p:nvPr/>
          </p:nvCxnSpPr>
          <p:spPr>
            <a:xfrm>
              <a:off x="1797" y="7777"/>
              <a:ext cx="0" cy="148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1915" y="7386"/>
              <a:ext cx="2583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 Box 110"/>
            <p:cNvSpPr txBox="1"/>
            <p:nvPr/>
          </p:nvSpPr>
          <p:spPr>
            <a:xfrm>
              <a:off x="2007" y="7334"/>
              <a:ext cx="28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C</a:t>
              </a:r>
              <a:endParaRPr lang="en-IN" altLang="en-US" sz="1200"/>
            </a:p>
          </p:txBody>
        </p:sp>
        <p:sp>
          <p:nvSpPr>
            <p:cNvPr id="112" name="Text Box 111"/>
            <p:cNvSpPr txBox="1"/>
            <p:nvPr/>
          </p:nvSpPr>
          <p:spPr>
            <a:xfrm>
              <a:off x="2530" y="7049"/>
              <a:ext cx="131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NxC</a:t>
              </a:r>
              <a:endParaRPr lang="en-IN" altLang="en-US" sz="1400"/>
            </a:p>
          </p:txBody>
        </p:sp>
        <p:sp>
          <p:nvSpPr>
            <p:cNvPr id="113" name="Text Box 112"/>
            <p:cNvSpPr txBox="1"/>
            <p:nvPr/>
          </p:nvSpPr>
          <p:spPr>
            <a:xfrm>
              <a:off x="1544" y="8301"/>
              <a:ext cx="28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R</a:t>
              </a:r>
              <a:endParaRPr lang="en-IN" altLang="en-US" sz="1200"/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1885" y="7661"/>
              <a:ext cx="509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3738880" y="4831715"/>
            <a:ext cx="3336290" cy="1463040"/>
            <a:chOff x="5888" y="7609"/>
            <a:chExt cx="5254" cy="2304"/>
          </a:xfrm>
        </p:grpSpPr>
        <p:pic>
          <p:nvPicPr>
            <p:cNvPr id="98" name="Picture 97" descr="thir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" y="7609"/>
              <a:ext cx="5220" cy="1840"/>
            </a:xfrm>
            <a:prstGeom prst="rect">
              <a:avLst/>
            </a:prstGeom>
          </p:spPr>
        </p:pic>
        <p:cxnSp>
          <p:nvCxnSpPr>
            <p:cNvPr id="116" name="Straight Arrow Connector 115"/>
            <p:cNvCxnSpPr/>
            <p:nvPr/>
          </p:nvCxnSpPr>
          <p:spPr>
            <a:xfrm>
              <a:off x="5888" y="9539"/>
              <a:ext cx="5254" cy="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Text Box 116"/>
            <p:cNvSpPr txBox="1"/>
            <p:nvPr/>
          </p:nvSpPr>
          <p:spPr>
            <a:xfrm>
              <a:off x="7449" y="9479"/>
              <a:ext cx="131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NxC</a:t>
              </a:r>
              <a:endParaRPr lang="en-IN" altLang="en-US" sz="140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7577455" y="4828540"/>
            <a:ext cx="1331595" cy="1228725"/>
            <a:chOff x="2985" y="4852"/>
            <a:chExt cx="2097" cy="1935"/>
          </a:xfrm>
        </p:grpSpPr>
        <p:sp>
          <p:nvSpPr>
            <p:cNvPr id="121" name="Rectangles 120"/>
            <p:cNvSpPr/>
            <p:nvPr/>
          </p:nvSpPr>
          <p:spPr>
            <a:xfrm>
              <a:off x="3747" y="4852"/>
              <a:ext cx="1335" cy="193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2" name="Text Box 121"/>
            <p:cNvSpPr txBox="1"/>
            <p:nvPr/>
          </p:nvSpPr>
          <p:spPr>
            <a:xfrm>
              <a:off x="3824" y="5348"/>
              <a:ext cx="118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/>
                <a:t>output tile</a:t>
              </a:r>
              <a:endParaRPr lang="en-IN" altLang="en-US" sz="1400"/>
            </a:p>
          </p:txBody>
        </p:sp>
        <p:sp>
          <p:nvSpPr>
            <p:cNvPr id="123" name="Right Arrow 122"/>
            <p:cNvSpPr/>
            <p:nvPr/>
          </p:nvSpPr>
          <p:spPr>
            <a:xfrm rot="10800000">
              <a:off x="2985" y="5646"/>
              <a:ext cx="724" cy="306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4577</Words>
  <Application>WPS Presentation</Application>
  <PresentationFormat>Widescreen</PresentationFormat>
  <Paragraphs>369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9" baseType="lpstr">
      <vt:lpstr>Arial</vt:lpstr>
      <vt:lpstr>SimSun</vt:lpstr>
      <vt:lpstr>Wingdings</vt:lpstr>
      <vt:lpstr>Core Sans C 45 Regular</vt:lpstr>
      <vt:lpstr>Arimo</vt:lpstr>
      <vt:lpstr>Core Sans C 75 ExtraBold</vt:lpstr>
      <vt:lpstr>Nimbus Roman No9 L</vt:lpstr>
      <vt:lpstr>Geometr415 Blk BT</vt:lpstr>
      <vt:lpstr>Selawik Semibold</vt:lpstr>
      <vt:lpstr>Geometria</vt:lpstr>
      <vt:lpstr>FreeSans</vt:lpstr>
      <vt:lpstr>DejaVu Math TeX Gyre</vt:lpstr>
      <vt:lpstr>Calibri</vt:lpstr>
      <vt:lpstr>DejaVu Sans</vt:lpstr>
      <vt:lpstr>Microsoft YaHei</vt:lpstr>
      <vt:lpstr>Droid Sans Fallback</vt:lpstr>
      <vt:lpstr>Arial Unicode MS</vt:lpstr>
      <vt:lpstr>Inter</vt:lpstr>
      <vt:lpstr>Calibri Body</vt:lpstr>
      <vt:lpstr>Gubbi</vt:lpstr>
      <vt:lpstr>OpenSymbol</vt:lpstr>
      <vt:lpstr>Office Theme</vt:lpstr>
      <vt:lpstr>1_Office Theme</vt:lpstr>
      <vt:lpstr>Evaluating Fast Algorithms for Convolutional Neural Networks on FPGAs </vt:lpstr>
      <vt:lpstr>Outline</vt:lpstr>
      <vt:lpstr>How Winograd Works?</vt:lpstr>
      <vt:lpstr>How Winograd Works?</vt:lpstr>
      <vt:lpstr>PowerPoint 演示文稿</vt:lpstr>
      <vt:lpstr>QaS and QaA animation from paper</vt:lpstr>
      <vt:lpstr>QaS and QaA animation from paper</vt:lpstr>
      <vt:lpstr>Block Diagram Animation</vt:lpstr>
      <vt:lpstr>Block Diagram Animation</vt:lpstr>
      <vt:lpstr>PE Implementation </vt:lpstr>
      <vt:lpstr>2D FFT</vt:lpstr>
      <vt:lpstr>PowerPoint 演示文稿</vt:lpstr>
      <vt:lpstr>PE Implementation</vt:lpstr>
      <vt:lpstr>Create a section for screenshots</vt:lpstr>
      <vt:lpstr>Resource Utilization</vt:lpstr>
      <vt:lpstr>PowerPoint 演示文稿</vt:lpstr>
      <vt:lpstr>PowerPoint 演示文稿</vt:lpstr>
      <vt:lpstr>PowerPoint 演示文稿</vt:lpstr>
      <vt:lpstr>Output Waveforms</vt:lpstr>
      <vt:lpstr>Output Waveforms</vt:lpstr>
      <vt:lpstr>Questions</vt:lpstr>
      <vt:lpstr>PowerPoint 演示文稿</vt:lpstr>
      <vt:lpstr>Additional Information</vt:lpstr>
      <vt:lpstr>Additional Information</vt:lpstr>
      <vt:lpstr>Additional Information</vt:lpstr>
      <vt:lpstr>Additional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hp</dc:creator>
  <cp:lastModifiedBy>bijeet</cp:lastModifiedBy>
  <cp:revision>154</cp:revision>
  <dcterms:created xsi:type="dcterms:W3CDTF">2025-04-22T05:22:04Z</dcterms:created>
  <dcterms:modified xsi:type="dcterms:W3CDTF">2025-04-22T05:22:04Z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